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3"/>
    <p:sldMasterId id="2147483672" r:id="rId4"/>
    <p:sldMasterId id="2147483684" r:id="rId5"/>
    <p:sldMasterId id="2147483696" r:id="rId6"/>
    <p:sldMasterId id="2147483708" r:id="rId7"/>
    <p:sldMasterId id="2147483720" r:id="rId8"/>
    <p:sldMasterId id="2147483732" r:id="rId9"/>
  </p:sldMasterIdLst>
  <p:notesMasterIdLst>
    <p:notesMasterId r:id="rId11"/>
  </p:notesMasterIdLst>
  <p:sldIdLst>
    <p:sldId id="2926" r:id="rId10"/>
    <p:sldId id="2928" r:id="rId12"/>
    <p:sldId id="2947" r:id="rId13"/>
    <p:sldId id="2951" r:id="rId14"/>
    <p:sldId id="2948" r:id="rId15"/>
    <p:sldId id="2950" r:id="rId16"/>
    <p:sldId id="2952" r:id="rId17"/>
    <p:sldId id="2949" r:id="rId18"/>
    <p:sldId id="2953" r:id="rId19"/>
    <p:sldId id="2931" r:id="rId20"/>
    <p:sldId id="2954" r:id="rId21"/>
    <p:sldId id="2955" r:id="rId22"/>
    <p:sldId id="2956" r:id="rId23"/>
    <p:sldId id="2957" r:id="rId24"/>
    <p:sldId id="2959" r:id="rId25"/>
    <p:sldId id="2958" r:id="rId26"/>
    <p:sldId id="2961" r:id="rId27"/>
    <p:sldId id="2962" r:id="rId28"/>
    <p:sldId id="2963" r:id="rId29"/>
    <p:sldId id="2969" r:id="rId30"/>
    <p:sldId id="2970" r:id="rId31"/>
    <p:sldId id="2964" r:id="rId32"/>
    <p:sldId id="2960" r:id="rId33"/>
    <p:sldId id="2965" r:id="rId34"/>
    <p:sldId id="2966" r:id="rId35"/>
    <p:sldId id="2967" r:id="rId36"/>
    <p:sldId id="2968" r:id="rId37"/>
    <p:sldId id="2929" r:id="rId38"/>
    <p:sldId id="2930" r:id="rId39"/>
    <p:sldId id="2933" r:id="rId40"/>
    <p:sldId id="2942" r:id="rId41"/>
    <p:sldId id="2935" r:id="rId42"/>
    <p:sldId id="2934" r:id="rId43"/>
    <p:sldId id="2941" r:id="rId44"/>
    <p:sldId id="2972" r:id="rId45"/>
    <p:sldId id="2973" r:id="rId46"/>
  </p:sldIdLst>
  <p:sldSz cx="12192000" cy="6858000"/>
  <p:notesSz cx="6858000" cy="9144000"/>
  <p:embeddedFontLst>
    <p:embeddedFont>
      <p:font typeface="Butler" panose="02070803080706020303" charset="0"/>
      <p:regular r:id="rId50"/>
    </p:embeddedFont>
    <p:embeddedFont>
      <p:font typeface="站酷文艺体" panose="02000603000000000000" charset="-122"/>
      <p:regular r:id="rId5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9D1D6"/>
    <a:srgbClr val="473F68"/>
    <a:srgbClr val="041A32"/>
    <a:srgbClr val="225B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 showGuides="1">
      <p:cViewPr>
        <p:scale>
          <a:sx n="66" d="100"/>
          <a:sy n="66" d="100"/>
        </p:scale>
        <p:origin x="328" y="608"/>
      </p:cViewPr>
      <p:guideLst>
        <p:guide orient="horz" pos="2160"/>
        <p:guide pos="3840"/>
        <p:guide pos="7440"/>
        <p:guide pos="167"/>
        <p:guide orient="horz" pos="4088"/>
        <p:guide orient="horz" pos="25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1" Type="http://schemas.openxmlformats.org/officeDocument/2006/relationships/font" Target="fonts/font2.fntdata"/><Relationship Id="rId50" Type="http://schemas.openxmlformats.org/officeDocument/2006/relationships/font" Target="fonts/font1.fntdata"/><Relationship Id="rId5" Type="http://schemas.openxmlformats.org/officeDocument/2006/relationships/slideMaster" Target="slideMasters/slideMaster4.xml"/><Relationship Id="rId49" Type="http://schemas.openxmlformats.org/officeDocument/2006/relationships/tableStyles" Target="tableStyles.xml"/><Relationship Id="rId48" Type="http://schemas.openxmlformats.org/officeDocument/2006/relationships/viewProps" Target="viewProps.xml"/><Relationship Id="rId47" Type="http://schemas.openxmlformats.org/officeDocument/2006/relationships/presProps" Target="presProps.xml"/><Relationship Id="rId46" Type="http://schemas.openxmlformats.org/officeDocument/2006/relationships/slide" Target="slides/slide36.xml"/><Relationship Id="rId45" Type="http://schemas.openxmlformats.org/officeDocument/2006/relationships/slide" Target="slides/slide35.xml"/><Relationship Id="rId44" Type="http://schemas.openxmlformats.org/officeDocument/2006/relationships/slide" Target="slides/slide34.xml"/><Relationship Id="rId43" Type="http://schemas.openxmlformats.org/officeDocument/2006/relationships/slide" Target="slides/slide33.xml"/><Relationship Id="rId42" Type="http://schemas.openxmlformats.org/officeDocument/2006/relationships/slide" Target="slides/slide32.xml"/><Relationship Id="rId41" Type="http://schemas.openxmlformats.org/officeDocument/2006/relationships/slide" Target="slides/slide31.xml"/><Relationship Id="rId40" Type="http://schemas.openxmlformats.org/officeDocument/2006/relationships/slide" Target="slides/slide30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29.xml"/><Relationship Id="rId38" Type="http://schemas.openxmlformats.org/officeDocument/2006/relationships/slide" Target="slides/slide28.xml"/><Relationship Id="rId37" Type="http://schemas.openxmlformats.org/officeDocument/2006/relationships/slide" Target="slides/slide27.xml"/><Relationship Id="rId36" Type="http://schemas.openxmlformats.org/officeDocument/2006/relationships/slide" Target="slides/slide26.xml"/><Relationship Id="rId35" Type="http://schemas.openxmlformats.org/officeDocument/2006/relationships/slide" Target="slides/slide25.xml"/><Relationship Id="rId34" Type="http://schemas.openxmlformats.org/officeDocument/2006/relationships/slide" Target="slides/slide24.xml"/><Relationship Id="rId33" Type="http://schemas.openxmlformats.org/officeDocument/2006/relationships/slide" Target="slides/slide23.xml"/><Relationship Id="rId32" Type="http://schemas.openxmlformats.org/officeDocument/2006/relationships/slide" Target="slides/slide22.xml"/><Relationship Id="rId31" Type="http://schemas.openxmlformats.org/officeDocument/2006/relationships/slide" Target="slides/slide21.xml"/><Relationship Id="rId30" Type="http://schemas.openxmlformats.org/officeDocument/2006/relationships/slide" Target="slides/slide20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19.xml"/><Relationship Id="rId28" Type="http://schemas.openxmlformats.org/officeDocument/2006/relationships/slide" Target="slides/slide18.xml"/><Relationship Id="rId27" Type="http://schemas.openxmlformats.org/officeDocument/2006/relationships/slide" Target="slides/slide17.xml"/><Relationship Id="rId26" Type="http://schemas.openxmlformats.org/officeDocument/2006/relationships/slide" Target="slides/slide16.xml"/><Relationship Id="rId25" Type="http://schemas.openxmlformats.org/officeDocument/2006/relationships/slide" Target="slides/slide15.xml"/><Relationship Id="rId24" Type="http://schemas.openxmlformats.org/officeDocument/2006/relationships/slide" Target="slides/slide14.xml"/><Relationship Id="rId23" Type="http://schemas.openxmlformats.org/officeDocument/2006/relationships/slide" Target="slides/slide13.xml"/><Relationship Id="rId22" Type="http://schemas.openxmlformats.org/officeDocument/2006/relationships/slide" Target="slides/slide12.xml"/><Relationship Id="rId21" Type="http://schemas.openxmlformats.org/officeDocument/2006/relationships/slide" Target="slides/slide11.xml"/><Relationship Id="rId20" Type="http://schemas.openxmlformats.org/officeDocument/2006/relationships/slide" Target="slides/slide10.xml"/><Relationship Id="rId2" Type="http://schemas.openxmlformats.org/officeDocument/2006/relationships/theme" Target="theme/theme1.xml"/><Relationship Id="rId19" Type="http://schemas.openxmlformats.org/officeDocument/2006/relationships/slide" Target="slides/slide9.xml"/><Relationship Id="rId18" Type="http://schemas.openxmlformats.org/officeDocument/2006/relationships/slide" Target="slides/slide8.xml"/><Relationship Id="rId17" Type="http://schemas.openxmlformats.org/officeDocument/2006/relationships/slide" Target="slides/slide7.xml"/><Relationship Id="rId16" Type="http://schemas.openxmlformats.org/officeDocument/2006/relationships/slide" Target="slides/slide6.xml"/><Relationship Id="rId15" Type="http://schemas.openxmlformats.org/officeDocument/2006/relationships/slide" Target="slides/slide5.xml"/><Relationship Id="rId14" Type="http://schemas.openxmlformats.org/officeDocument/2006/relationships/slide" Target="slides/slide4.xml"/><Relationship Id="rId13" Type="http://schemas.openxmlformats.org/officeDocument/2006/relationships/slide" Target="slides/slide3.xml"/><Relationship Id="rId12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7F2F93-091F-48FC-8D48-995BD88077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F60254-DF07-43DA-8994-DF23D51C96E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Idependent（独立的）；Negotiable（可协商的）；Valuable（有价值的）；Estimatable（可评估）；Small（小的）；Testable（可测试的）</a:t>
            </a:r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Idependent（独立的）；Negotiable（可协商的）；Valuable（有价值的）；Estimatable（可评估）；Small（小的）；Testable（可测试的）</a:t>
            </a:r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Idependent（独立的）；Negotiable（可协商的）；Valuable（有价值的）；Estimatable（可评估）；Small（小的）；Testable（可测试的）</a:t>
            </a:r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F8ED-96DE-4835-9FC1-57897CD351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14407-C372-4E80-A122-D01F03A819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F8ED-96DE-4835-9FC1-57897CD351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14407-C372-4E80-A122-D01F03A819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F8ED-96DE-4835-9FC1-57897CD351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14407-C372-4E80-A122-D01F03A819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956FD-07DC-4F4D-BDA9-7F3CFDE1CAF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EAD5D-196A-4F68-BF63-A19C38C9D65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956FD-07DC-4F4D-BDA9-7F3CFDE1CAF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EAD5D-196A-4F68-BF63-A19C38C9D65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956FD-07DC-4F4D-BDA9-7F3CFDE1CAF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EAD5D-196A-4F68-BF63-A19C38C9D65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956FD-07DC-4F4D-BDA9-7F3CFDE1CAF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EAD5D-196A-4F68-BF63-A19C38C9D65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956FD-07DC-4F4D-BDA9-7F3CFDE1CAF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EAD5D-196A-4F68-BF63-A19C38C9D65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956FD-07DC-4F4D-BDA9-7F3CFDE1CAF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EAD5D-196A-4F68-BF63-A19C38C9D65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956FD-07DC-4F4D-BDA9-7F3CFDE1CAF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EAD5D-196A-4F68-BF63-A19C38C9D65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956FD-07DC-4F4D-BDA9-7F3CFDE1CAF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EAD5D-196A-4F68-BF63-A19C38C9D65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F8ED-96DE-4835-9FC1-57897CD351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14407-C372-4E80-A122-D01F03A819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956FD-07DC-4F4D-BDA9-7F3CFDE1CAF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EAD5D-196A-4F68-BF63-A19C38C9D65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956FD-07DC-4F4D-BDA9-7F3CFDE1CAF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EAD5D-196A-4F68-BF63-A19C38C9D65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956FD-07DC-4F4D-BDA9-7F3CFDE1CAF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EAD5D-196A-4F68-BF63-A19C38C9D65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F8ED-96DE-4835-9FC1-57897CD351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14407-C372-4E80-A122-D01F03A819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F8ED-96DE-4835-9FC1-57897CD351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14407-C372-4E80-A122-D01F03A819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F8ED-96DE-4835-9FC1-57897CD351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14407-C372-4E80-A122-D01F03A819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F8ED-96DE-4835-9FC1-57897CD351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14407-C372-4E80-A122-D01F03A819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F8ED-96DE-4835-9FC1-57897CD351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14407-C372-4E80-A122-D01F03A819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775FA-F387-4E41-9CF3-468991B6D1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D76BA-4A32-4721-99D5-DAAAE459A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775FA-F387-4E41-9CF3-468991B6D1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D76BA-4A32-4721-99D5-DAAAE459A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F8ED-96DE-4835-9FC1-57897CD351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14407-C372-4E80-A122-D01F03A819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775FA-F387-4E41-9CF3-468991B6D1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D76BA-4A32-4721-99D5-DAAAE459A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775FA-F387-4E41-9CF3-468991B6D1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D76BA-4A32-4721-99D5-DAAAE459A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775FA-F387-4E41-9CF3-468991B6D1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D76BA-4A32-4721-99D5-DAAAE459A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775FA-F387-4E41-9CF3-468991B6D1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D76BA-4A32-4721-99D5-DAAAE459A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775FA-F387-4E41-9CF3-468991B6D1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D76BA-4A32-4721-99D5-DAAAE459A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775FA-F387-4E41-9CF3-468991B6D1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D76BA-4A32-4721-99D5-DAAAE459A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775FA-F387-4E41-9CF3-468991B6D1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D76BA-4A32-4721-99D5-DAAAE459A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775FA-F387-4E41-9CF3-468991B6D1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D76BA-4A32-4721-99D5-DAAAE459A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775FA-F387-4E41-9CF3-468991B6D1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D76BA-4A32-4721-99D5-DAAAE459A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F8ED-96DE-4835-9FC1-57897CD351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14407-C372-4E80-A122-D01F03A819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2" Type="http://schemas.openxmlformats.org/officeDocument/2006/relationships/theme" Target="../theme/theme3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0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5.xml"/><Relationship Id="rId12" Type="http://schemas.openxmlformats.org/officeDocument/2006/relationships/theme" Target="../theme/theme4.xml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6.xml"/><Relationship Id="rId12" Type="http://schemas.openxmlformats.org/officeDocument/2006/relationships/theme" Target="../theme/theme5.xml"/><Relationship Id="rId11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4.xml"/><Relationship Id="rId1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9.xml"/><Relationship Id="rId3" Type="http://schemas.openxmlformats.org/officeDocument/2006/relationships/slideLayout" Target="../slideLayouts/slideLayout58.xml"/><Relationship Id="rId2" Type="http://schemas.openxmlformats.org/officeDocument/2006/relationships/slideLayout" Target="../slideLayouts/slideLayout57.xml"/><Relationship Id="rId12" Type="http://schemas.openxmlformats.org/officeDocument/2006/relationships/theme" Target="../theme/theme6.xml"/><Relationship Id="rId11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5.xml"/><Relationship Id="rId1" Type="http://schemas.openxmlformats.org/officeDocument/2006/relationships/slideLayout" Target="../slideLayouts/slideLayout56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2.xml"/><Relationship Id="rId5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0.xml"/><Relationship Id="rId3" Type="http://schemas.openxmlformats.org/officeDocument/2006/relationships/slideLayout" Target="../slideLayouts/slideLayout69.xml"/><Relationship Id="rId2" Type="http://schemas.openxmlformats.org/officeDocument/2006/relationships/slideLayout" Target="../slideLayouts/slideLayout68.xml"/><Relationship Id="rId12" Type="http://schemas.openxmlformats.org/officeDocument/2006/relationships/theme" Target="../theme/theme7.xml"/><Relationship Id="rId11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6.xml"/><Relationship Id="rId1" Type="http://schemas.openxmlformats.org/officeDocument/2006/relationships/slideLayout" Target="../slideLayouts/slideLayout67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6.xml"/><Relationship Id="rId8" Type="http://schemas.openxmlformats.org/officeDocument/2006/relationships/slideLayout" Target="../slideLayouts/slideLayout85.xml"/><Relationship Id="rId7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3.xml"/><Relationship Id="rId5" Type="http://schemas.openxmlformats.org/officeDocument/2006/relationships/slideLayout" Target="../slideLayouts/slideLayout82.xml"/><Relationship Id="rId4" Type="http://schemas.openxmlformats.org/officeDocument/2006/relationships/slideLayout" Target="../slideLayouts/slideLayout81.xml"/><Relationship Id="rId3" Type="http://schemas.openxmlformats.org/officeDocument/2006/relationships/slideLayout" Target="../slideLayouts/slideLayout80.xml"/><Relationship Id="rId2" Type="http://schemas.openxmlformats.org/officeDocument/2006/relationships/slideLayout" Target="../slideLayouts/slideLayout79.xml"/><Relationship Id="rId12" Type="http://schemas.openxmlformats.org/officeDocument/2006/relationships/theme" Target="../theme/theme8.xml"/><Relationship Id="rId11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87.xml"/><Relationship Id="rId1" Type="http://schemas.openxmlformats.org/officeDocument/2006/relationships/slideLayout" Target="../slideLayouts/slideLayout7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9F8ED-96DE-4835-9FC1-57897CD351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514407-C372-4E80-A122-D01F03A8190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E956FD-07DC-4F4D-BDA9-7F3CFDE1CAF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2EAD5D-196A-4F68-BF63-A19C38C9D65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FEE79-F4E1-4A9B-8986-1FCFEC53296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B64A0B-1269-4C7F-8AF9-BF6FF4824D8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420DEE-EBDD-4E7F-8DB3-2B8DD1E9DC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CAF411-9ED2-4B83-BE76-4C0E4762BF2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7775FA-F387-4E41-9CF3-468991B6D1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D76BA-4A32-4721-99D5-DAAAE459A70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40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40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40.xml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40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40.xml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6.xml"/><Relationship Id="rId3" Type="http://schemas.openxmlformats.org/officeDocument/2006/relationships/slideLayout" Target="../slideLayouts/slideLayout40.xml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8.xml"/><Relationship Id="rId3" Type="http://schemas.openxmlformats.org/officeDocument/2006/relationships/slideLayout" Target="../slideLayouts/slideLayout40.xml"/><Relationship Id="rId2" Type="http://schemas.openxmlformats.org/officeDocument/2006/relationships/image" Target="../media/image8.jpeg"/><Relationship Id="rId1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9.xml"/><Relationship Id="rId3" Type="http://schemas.openxmlformats.org/officeDocument/2006/relationships/slideLayout" Target="../slideLayouts/slideLayout40.xml"/><Relationship Id="rId2" Type="http://schemas.openxmlformats.org/officeDocument/2006/relationships/image" Target="../media/image9.jpe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198813" y="2398395"/>
            <a:ext cx="5793105" cy="20612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8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产品工作法</a:t>
            </a:r>
            <a:endParaRPr lang="zh-CN" altLang="en-US" sz="4000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  <a:p>
            <a:pPr algn="ctr"/>
            <a:r>
              <a:rPr lang="zh-CN" altLang="en-US" sz="4000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人人都是产品经理</a:t>
            </a:r>
            <a:endParaRPr lang="zh-CN" altLang="en-US" sz="4000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31435" y="4726305"/>
            <a:ext cx="19291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i="1">
                <a:solidFill>
                  <a:schemeClr val="bg1"/>
                </a:solidFill>
              </a:rPr>
              <a:t>斜风</a:t>
            </a:r>
            <a:r>
              <a:rPr lang="en-US" altLang="zh-CN" i="1">
                <a:solidFill>
                  <a:schemeClr val="bg1"/>
                </a:solidFill>
              </a:rPr>
              <a:t>, 2023-04-11</a:t>
            </a:r>
            <a:endParaRPr lang="en-US" altLang="zh-CN" i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378961" y="3151505"/>
            <a:ext cx="34340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3200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</a:rPr>
              <a:t>关键是共识好目标</a:t>
            </a:r>
            <a:endParaRPr lang="zh-CN" altLang="en-US" sz="3200">
              <a:solidFill>
                <a:schemeClr val="accent4">
                  <a:lumMod val="75000"/>
                </a:schemeClr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249931" y="2202815"/>
            <a:ext cx="569214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如何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才能做好产品？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972561" y="3890010"/>
            <a:ext cx="42468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3200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</a:rPr>
              <a:t>共识的关键是讲好</a:t>
            </a:r>
            <a:r>
              <a:rPr lang="zh-CN" altLang="en-US" sz="3200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</a:rPr>
              <a:t>故事</a:t>
            </a:r>
            <a:endParaRPr lang="zh-CN" altLang="en-US" sz="3200">
              <a:solidFill>
                <a:schemeClr val="accent4">
                  <a:lumMod val="75000"/>
                </a:schemeClr>
              </a:solidFill>
              <a:latin typeface="仿宋" charset="0"/>
              <a:ea typeface="仿宋" charset="0"/>
              <a:cs typeface="仿宋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159761" y="3151505"/>
            <a:ext cx="5872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3200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</a:rPr>
              <a:t>产品背景、产品愿景、产品目标</a:t>
            </a:r>
            <a:endParaRPr lang="zh-CN" altLang="en-US" sz="3200">
              <a:solidFill>
                <a:schemeClr val="accent4">
                  <a:lumMod val="75000"/>
                </a:schemeClr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249931" y="2202815"/>
            <a:ext cx="569214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如何讲好产品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故事？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544195" y="1589405"/>
            <a:ext cx="1082865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描述了产品的起源、环境情况、业务场景</a:t>
            </a:r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等，说明产品要解决的</a:t>
            </a:r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问题。</a:t>
            </a:r>
            <a:endParaRPr lang="zh-CN" altLang="en-US" sz="3200" b="1">
              <a:solidFill>
                <a:schemeClr val="accent4">
                  <a:lumMod val="75000"/>
                </a:schemeClr>
              </a:solidFill>
              <a:latin typeface="仿宋" charset="0"/>
              <a:ea typeface="仿宋" charset="0"/>
              <a:cs typeface="仿宋" charset="0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29565" y="306705"/>
            <a:ext cx="263144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产品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背景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44195" y="3028950"/>
            <a:ext cx="1071245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i="1">
                <a:solidFill>
                  <a:schemeClr val="bg1">
                    <a:lumMod val="75000"/>
                  </a:schemeClr>
                </a:solidFill>
              </a:rPr>
              <a:t>金算盘产品背景</a:t>
            </a:r>
            <a:r>
              <a:rPr lang="en-US" altLang="zh-CN" sz="3200" i="1">
                <a:solidFill>
                  <a:schemeClr val="bg1">
                    <a:lumMod val="75000"/>
                  </a:schemeClr>
                </a:solidFill>
              </a:rPr>
              <a:t>:  </a:t>
            </a:r>
            <a:endParaRPr lang="en-US" altLang="zh-CN" sz="3200" i="1">
              <a:solidFill>
                <a:schemeClr val="bg1">
                  <a:lumMod val="75000"/>
                </a:schemeClr>
              </a:solidFill>
            </a:endParaRPr>
          </a:p>
          <a:p>
            <a:endParaRPr lang="zh-CN" altLang="en-US" sz="2400" i="1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2400" i="1">
                <a:solidFill>
                  <a:schemeClr val="accent3">
                    <a:lumMod val="40000"/>
                    <a:lumOff val="60000"/>
                  </a:schemeClr>
                </a:solidFill>
              </a:rPr>
              <a:t>大量人工计算薪酬、易出错，员工对薪资没有感知，薪酬改革难度大。</a:t>
            </a:r>
            <a:endParaRPr lang="zh-CN" altLang="en-US" sz="2400" i="1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544195" y="1589405"/>
            <a:ext cx="1082865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描述了产品的未来发展方向和目标用户，确定产品的核心理念和价值主张，以便与目标用户建立联系。</a:t>
            </a:r>
            <a:endParaRPr lang="zh-CN" altLang="en-US" sz="3200" b="1">
              <a:solidFill>
                <a:schemeClr val="accent4">
                  <a:lumMod val="75000"/>
                </a:schemeClr>
              </a:solidFill>
              <a:latin typeface="仿宋" charset="0"/>
              <a:ea typeface="仿宋" charset="0"/>
              <a:cs typeface="仿宋" charset="0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29565" y="306705"/>
            <a:ext cx="263144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产品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愿景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44195" y="3028950"/>
            <a:ext cx="1071245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i="1">
                <a:solidFill>
                  <a:schemeClr val="bg1">
                    <a:lumMod val="75000"/>
                  </a:schemeClr>
                </a:solidFill>
              </a:rPr>
              <a:t>金算盘产品愿景</a:t>
            </a:r>
            <a:r>
              <a:rPr lang="en-US" altLang="zh-CN" sz="3200" i="1">
                <a:solidFill>
                  <a:schemeClr val="bg1">
                    <a:lumMod val="75000"/>
                  </a:schemeClr>
                </a:solidFill>
              </a:rPr>
              <a:t>:  </a:t>
            </a:r>
            <a:endParaRPr lang="en-US" altLang="zh-CN" sz="3200" i="1">
              <a:solidFill>
                <a:schemeClr val="bg1">
                  <a:lumMod val="75000"/>
                </a:schemeClr>
              </a:solidFill>
            </a:endParaRPr>
          </a:p>
          <a:p>
            <a:endParaRPr lang="zh-CN" altLang="en-US" sz="2400" i="1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2400" i="1">
                <a:solidFill>
                  <a:schemeClr val="accent3">
                    <a:lumMod val="40000"/>
                    <a:lumOff val="60000"/>
                  </a:schemeClr>
                </a:solidFill>
              </a:rPr>
              <a:t>成为家政服务产业值得信赖的</a:t>
            </a:r>
            <a:r>
              <a:rPr lang="zh-CN" altLang="en-US" sz="2400" i="1">
                <a:solidFill>
                  <a:schemeClr val="accent3">
                    <a:lumMod val="40000"/>
                    <a:lumOff val="60000"/>
                  </a:schemeClr>
                </a:solidFill>
              </a:rPr>
              <a:t>平台！</a:t>
            </a:r>
            <a:endParaRPr lang="zh-CN" altLang="en-US" sz="2400" i="1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544195" y="1589405"/>
            <a:ext cx="1082865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描述了产品的具体目标和指标，确定产品的战略方向和发展重点。</a:t>
            </a:r>
            <a:endParaRPr lang="zh-CN" altLang="en-US" sz="3200" b="1">
              <a:solidFill>
                <a:schemeClr val="accent4">
                  <a:lumMod val="75000"/>
                </a:schemeClr>
              </a:solidFill>
              <a:latin typeface="仿宋" charset="0"/>
              <a:ea typeface="仿宋" charset="0"/>
              <a:cs typeface="仿宋" charset="0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29565" y="306705"/>
            <a:ext cx="263144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产品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目标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44195" y="3028950"/>
            <a:ext cx="10712450" cy="24301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i="1">
                <a:solidFill>
                  <a:schemeClr val="bg1">
                    <a:lumMod val="75000"/>
                  </a:schemeClr>
                </a:solidFill>
              </a:rPr>
              <a:t>金算盘产品目标</a:t>
            </a:r>
            <a:r>
              <a:rPr lang="en-US" altLang="zh-CN" sz="3200" i="1">
                <a:solidFill>
                  <a:schemeClr val="bg1">
                    <a:lumMod val="75000"/>
                  </a:schemeClr>
                </a:solidFill>
              </a:rPr>
              <a:t>:  </a:t>
            </a:r>
            <a:endParaRPr lang="en-US" altLang="zh-CN" sz="3200" i="1">
              <a:solidFill>
                <a:schemeClr val="bg1">
                  <a:lumMod val="75000"/>
                </a:schemeClr>
              </a:solidFill>
            </a:endParaRPr>
          </a:p>
          <a:p>
            <a:endParaRPr lang="zh-CN" altLang="en-US" sz="2400" i="1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i="1">
                <a:solidFill>
                  <a:schemeClr val="accent3">
                    <a:lumMod val="40000"/>
                    <a:lumOff val="60000"/>
                  </a:schemeClr>
                </a:solidFill>
              </a:rPr>
              <a:t>薪酬规则系统化</a:t>
            </a:r>
            <a:endParaRPr lang="zh-CN" altLang="en-US" sz="2400" i="1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i="1">
                <a:solidFill>
                  <a:schemeClr val="accent3">
                    <a:lumMod val="40000"/>
                    <a:lumOff val="60000"/>
                  </a:schemeClr>
                </a:solidFill>
              </a:rPr>
              <a:t>薪酬计算自动化</a:t>
            </a:r>
            <a:endParaRPr lang="zh-CN" altLang="en-US" sz="2400" i="1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i="1">
                <a:solidFill>
                  <a:schemeClr val="accent3">
                    <a:lumMod val="40000"/>
                    <a:lumOff val="60000"/>
                  </a:schemeClr>
                </a:solidFill>
              </a:rPr>
              <a:t>薪酬明细可视化</a:t>
            </a:r>
            <a:endParaRPr lang="zh-CN" altLang="en-US" sz="2400" i="1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i="1">
                <a:solidFill>
                  <a:schemeClr val="accent3">
                    <a:lumMod val="40000"/>
                    <a:lumOff val="60000"/>
                  </a:schemeClr>
                </a:solidFill>
              </a:rPr>
              <a:t>薪酬预测</a:t>
            </a:r>
            <a:r>
              <a:rPr lang="zh-CN" altLang="en-US" sz="2400" i="1">
                <a:solidFill>
                  <a:schemeClr val="accent3">
                    <a:lumMod val="40000"/>
                    <a:lumOff val="60000"/>
                  </a:schemeClr>
                </a:solidFill>
              </a:rPr>
              <a:t>智能化</a:t>
            </a:r>
            <a:endParaRPr lang="zh-CN" altLang="en-US" sz="2400" i="1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769361" y="3151505"/>
            <a:ext cx="4653280" cy="10763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3200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</a:rPr>
              <a:t>业务架构、模块架构</a:t>
            </a:r>
            <a:endParaRPr lang="zh-CN" altLang="en-US" sz="3200">
              <a:solidFill>
                <a:schemeClr val="accent4">
                  <a:lumMod val="75000"/>
                </a:schemeClr>
              </a:solidFill>
              <a:latin typeface="仿宋" charset="0"/>
              <a:ea typeface="仿宋" charset="0"/>
              <a:cs typeface="仿宋" charset="0"/>
            </a:endParaRPr>
          </a:p>
          <a:p>
            <a:pPr algn="ctr"/>
            <a:r>
              <a:rPr lang="zh-CN" altLang="en-US" sz="3200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</a:rPr>
              <a:t>术语、模型、</a:t>
            </a:r>
            <a:r>
              <a:rPr lang="zh-CN" altLang="en-US" sz="3200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</a:rPr>
              <a:t>流程、原型</a:t>
            </a:r>
            <a:endParaRPr lang="zh-CN" altLang="en-US" sz="3200">
              <a:solidFill>
                <a:schemeClr val="accent4">
                  <a:lumMod val="75000"/>
                </a:schemeClr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249931" y="2202815"/>
            <a:ext cx="569214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如何做好产品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设计？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544195" y="1589405"/>
            <a:ext cx="1082865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描述产品的核心业务流程，</a:t>
            </a:r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以便更好地理解产品的整体业务逻辑和实现方式，为产品的后续开发和运营提供指导。</a:t>
            </a:r>
            <a:endParaRPr lang="zh-CN" altLang="en-US" sz="3200" b="1">
              <a:solidFill>
                <a:schemeClr val="accent4">
                  <a:lumMod val="75000"/>
                </a:schemeClr>
              </a:solidFill>
              <a:latin typeface="仿宋" charset="0"/>
              <a:ea typeface="仿宋" charset="0"/>
              <a:cs typeface="仿宋" charset="0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29565" y="306705"/>
            <a:ext cx="263144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业务架构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0910" y="2665730"/>
            <a:ext cx="5250180" cy="41929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544195" y="1589405"/>
            <a:ext cx="1082865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描述产品的模块和模块间的依赖关系、以及接口、协议等方面的内容，以便进行产品的</a:t>
            </a:r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原型设计和系统功能设计</a:t>
            </a:r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等。</a:t>
            </a:r>
            <a:endParaRPr lang="zh-CN" altLang="en-US" sz="3200" b="1">
              <a:solidFill>
                <a:schemeClr val="accent4">
                  <a:lumMod val="75000"/>
                </a:schemeClr>
              </a:solidFill>
              <a:latin typeface="仿宋" charset="0"/>
              <a:ea typeface="仿宋" charset="0"/>
              <a:cs typeface="仿宋" charset="0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29565" y="306705"/>
            <a:ext cx="263144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模块架构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4625" y="2665730"/>
            <a:ext cx="3948430" cy="41922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544195" y="1589405"/>
            <a:ext cx="1082865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指在产品设计、开发、营销、销售等过程中用于描述产品及其特性的专业术语，使用术语</a:t>
            </a:r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可减少团队沟通</a:t>
            </a:r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歧义。</a:t>
            </a:r>
            <a:endParaRPr lang="zh-CN" altLang="en-US" sz="3200" b="1">
              <a:solidFill>
                <a:schemeClr val="accent4">
                  <a:lumMod val="75000"/>
                </a:schemeClr>
              </a:solidFill>
              <a:latin typeface="仿宋" charset="0"/>
              <a:ea typeface="仿宋" charset="0"/>
              <a:cs typeface="仿宋" charset="0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29565" y="306705"/>
            <a:ext cx="263144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产品术语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44195" y="3028950"/>
            <a:ext cx="10712450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i="1">
                <a:solidFill>
                  <a:schemeClr val="bg1">
                    <a:lumMod val="75000"/>
                  </a:schemeClr>
                </a:solidFill>
              </a:rPr>
              <a:t>项目管理器产品术语</a:t>
            </a:r>
            <a:r>
              <a:rPr lang="en-US" altLang="zh-CN" sz="3200" i="1">
                <a:solidFill>
                  <a:schemeClr val="bg1">
                    <a:lumMod val="75000"/>
                  </a:schemeClr>
                </a:solidFill>
              </a:rPr>
              <a:t>:  </a:t>
            </a:r>
            <a:endParaRPr lang="en-US" altLang="zh-CN" sz="3200" i="1">
              <a:solidFill>
                <a:schemeClr val="bg1">
                  <a:lumMod val="75000"/>
                </a:schemeClr>
              </a:solidFill>
            </a:endParaRPr>
          </a:p>
          <a:p>
            <a:endParaRPr lang="zh-CN" altLang="en-US" sz="2400" i="1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 i="1">
                <a:solidFill>
                  <a:schemeClr val="accent3">
                    <a:lumMod val="40000"/>
                    <a:lumOff val="60000"/>
                  </a:schemeClr>
                </a:solidFill>
              </a:rPr>
              <a:t>部门（Department）</a:t>
            </a:r>
            <a:r>
              <a:rPr lang="zh-CN" altLang="en-US" sz="2000" i="1">
                <a:solidFill>
                  <a:schemeClr val="accent3">
                    <a:lumMod val="40000"/>
                    <a:lumOff val="60000"/>
                  </a:schemeClr>
                </a:solidFill>
              </a:rPr>
              <a:t>：公司业务部门</a:t>
            </a:r>
            <a:endParaRPr lang="zh-CN" altLang="en-US" sz="2000" i="1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 i="1">
                <a:solidFill>
                  <a:schemeClr val="accent3">
                    <a:lumMod val="40000"/>
                    <a:lumOff val="60000"/>
                  </a:schemeClr>
                </a:solidFill>
              </a:rPr>
              <a:t>产品（Product）</a:t>
            </a:r>
            <a:r>
              <a:rPr lang="zh-CN" altLang="en-US" sz="2000" i="1">
                <a:solidFill>
                  <a:schemeClr val="accent3">
                    <a:lumMod val="40000"/>
                    <a:lumOff val="60000"/>
                  </a:schemeClr>
                </a:solidFill>
              </a:rPr>
              <a:t>：部门根据蓝图梳理出要开发的产品</a:t>
            </a:r>
            <a:endParaRPr lang="zh-CN" altLang="en-US" sz="2000" i="1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 i="1">
                <a:solidFill>
                  <a:schemeClr val="accent3">
                    <a:lumMod val="40000"/>
                    <a:lumOff val="60000"/>
                  </a:schemeClr>
                </a:solidFill>
              </a:rPr>
              <a:t>项目（Project）</a:t>
            </a:r>
            <a:r>
              <a:rPr lang="zh-CN" altLang="en-US" sz="2000" i="1">
                <a:solidFill>
                  <a:schemeClr val="accent3">
                    <a:lumMod val="40000"/>
                    <a:lumOff val="60000"/>
                  </a:schemeClr>
                </a:solidFill>
              </a:rPr>
              <a:t>：一个项目是一个产品的产品需求。基于项目展开立项、需求分析、研发、交付、结项等项目管理工作</a:t>
            </a:r>
            <a:endParaRPr lang="zh-CN" altLang="en-US" sz="2000" i="1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 i="1">
                <a:solidFill>
                  <a:schemeClr val="accent3">
                    <a:lumMod val="40000"/>
                    <a:lumOff val="60000"/>
                  </a:schemeClr>
                </a:solidFill>
              </a:rPr>
              <a:t>项目负责人（ProjectOwner）</a:t>
            </a:r>
            <a:r>
              <a:rPr lang="zh-CN" altLang="en-US" sz="2000" i="1">
                <a:solidFill>
                  <a:schemeClr val="accent3">
                    <a:lumMod val="40000"/>
                    <a:lumOff val="60000"/>
                  </a:schemeClr>
                </a:solidFill>
              </a:rPr>
              <a:t>：项目申请人，负责团队组建、项目需求分析、架构设计、进度管理、奖金分配等工作</a:t>
            </a:r>
            <a:endParaRPr lang="zh-CN" altLang="en-US" sz="2000" i="1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 i="1">
                <a:solidFill>
                  <a:schemeClr val="accent3">
                    <a:lumMod val="40000"/>
                    <a:lumOff val="60000"/>
                  </a:schemeClr>
                </a:solidFill>
              </a:rPr>
              <a:t>需求负责人（RequirementOwner）</a:t>
            </a:r>
            <a:r>
              <a:rPr lang="zh-CN" altLang="en-US" sz="2000" i="1">
                <a:solidFill>
                  <a:schemeClr val="accent3">
                    <a:lumMod val="40000"/>
                    <a:lumOff val="60000"/>
                  </a:schemeClr>
                </a:solidFill>
              </a:rPr>
              <a:t>：负责项目立项、各阶段评审确认、结项等动作</a:t>
            </a:r>
            <a:endParaRPr lang="zh-CN" altLang="en-US" sz="2000" i="1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544195" y="1589405"/>
            <a:ext cx="1082865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指产品的结构化建模模型，用以表示产品的构成情况，基于模型去设计其外观、功能、流程</a:t>
            </a:r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等。</a:t>
            </a:r>
            <a:endParaRPr lang="zh-CN" altLang="en-US" sz="3200" b="1">
              <a:solidFill>
                <a:schemeClr val="accent4">
                  <a:lumMod val="75000"/>
                </a:schemeClr>
              </a:solidFill>
              <a:latin typeface="仿宋" charset="0"/>
              <a:ea typeface="仿宋" charset="0"/>
              <a:cs typeface="仿宋" charset="0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29565" y="306705"/>
            <a:ext cx="263144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产品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模型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355" y="2813050"/>
            <a:ext cx="7760335" cy="3898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584961" y="3014345"/>
            <a:ext cx="90220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产品是指被人们使用和消费，并能</a:t>
            </a:r>
            <a:r>
              <a:rPr lang="zh-CN" altLang="en-US" sz="24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满足人们某种需求</a:t>
            </a:r>
            <a:r>
              <a:rPr lang="zh-CN" altLang="en-US" sz="2400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的任何东西，</a:t>
            </a:r>
            <a:endParaRPr lang="zh-CN" altLang="en-US" sz="2400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  <a:p>
            <a:pPr algn="l"/>
            <a:r>
              <a:rPr lang="zh-CN" altLang="en-US" sz="2400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包括有形的物品、</a:t>
            </a:r>
            <a:r>
              <a:rPr lang="zh-CN" altLang="en-US" sz="24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无形的服务</a:t>
            </a:r>
            <a:r>
              <a:rPr lang="zh-CN" altLang="en-US" sz="2400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、组织、观念或它们的组合。</a:t>
            </a:r>
            <a:endParaRPr lang="zh-CN" altLang="en-US" sz="2400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328796" y="2202815"/>
            <a:ext cx="385572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产品是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什么？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0" y="6551295"/>
            <a:ext cx="756602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400">
                <a:solidFill>
                  <a:schemeClr val="bg1">
                    <a:lumMod val="75000"/>
                  </a:schemeClr>
                </a:solidFill>
              </a:rPr>
              <a:t>https://baike.baidu.com/item/%E4%BA%A7%E5%93%81/105875</a:t>
            </a:r>
            <a:endParaRPr lang="zh-CN" altLang="en-US" sz="140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544195" y="1589405"/>
            <a:ext cx="1082865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基于角色、业务节点、业务动作，</a:t>
            </a:r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通过流程图形式展示产品的核心业务流程。</a:t>
            </a:r>
            <a:endParaRPr lang="zh-CN" altLang="en-US" sz="3200" b="1">
              <a:solidFill>
                <a:schemeClr val="accent4">
                  <a:lumMod val="75000"/>
                </a:schemeClr>
              </a:solidFill>
              <a:latin typeface="仿宋" charset="0"/>
              <a:ea typeface="仿宋" charset="0"/>
              <a:cs typeface="仿宋" charset="0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29565" y="306705"/>
            <a:ext cx="263144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产品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流程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/private/var/folders/6m/495mtbps1b13ggl980yf827m0000gn/T/com.kingsoft.wpsoffice.mac/picturecompress_20230411005440/output_1.pngoutput_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8390"/>
            <a:ext cx="12192000" cy="46805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544195" y="1589405"/>
            <a:ext cx="1082865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原型是对目标产品的可视化模拟，通过原型产品的功能</a:t>
            </a:r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演示</a:t>
            </a:r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，</a:t>
            </a:r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可以加强交流和反馈，验证产品设计上的可用性和可行性，以便更好的进行产品设计和</a:t>
            </a:r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开发。</a:t>
            </a:r>
            <a:endParaRPr lang="zh-CN" altLang="en-US" sz="3200" b="1">
              <a:solidFill>
                <a:schemeClr val="accent4">
                  <a:lumMod val="75000"/>
                </a:schemeClr>
              </a:solidFill>
              <a:latin typeface="仿宋" charset="0"/>
              <a:ea typeface="仿宋" charset="0"/>
              <a:cs typeface="仿宋" charset="0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29565" y="306705"/>
            <a:ext cx="263144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产品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原型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2485" y="0"/>
            <a:ext cx="5446395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175761" y="3151505"/>
            <a:ext cx="3840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3200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用户故事、</a:t>
            </a:r>
            <a:r>
              <a:rPr lang="zh-CN" altLang="en-US" sz="3200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</a:rPr>
              <a:t>功能地图</a:t>
            </a:r>
            <a:endParaRPr lang="zh-CN" altLang="en-US" sz="3200">
              <a:solidFill>
                <a:schemeClr val="accent4">
                  <a:lumMod val="75000"/>
                </a:schemeClr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43861" y="2202815"/>
            <a:ext cx="63042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如何规划好产品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交付？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544195" y="1589405"/>
            <a:ext cx="1082865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描述需求的一种表达形式，包含角色、活动、价值三个要素。用户故事需</a:t>
            </a:r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遵循INVEST原则。</a:t>
            </a:r>
            <a:endParaRPr lang="zh-CN" altLang="en-US" sz="3200" b="1">
              <a:solidFill>
                <a:schemeClr val="accent4">
                  <a:lumMod val="75000"/>
                </a:schemeClr>
              </a:solidFill>
              <a:latin typeface="仿宋" charset="0"/>
              <a:ea typeface="仿宋" charset="0"/>
              <a:cs typeface="仿宋" charset="0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29565" y="306705"/>
            <a:ext cx="263144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用户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故事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44195" y="3028950"/>
            <a:ext cx="10712450" cy="21837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3200" i="1">
                <a:solidFill>
                  <a:schemeClr val="bg1">
                    <a:lumMod val="75000"/>
                  </a:schemeClr>
                </a:solidFill>
              </a:rPr>
              <a:t>一个完整的用户故事包含三个要素：</a:t>
            </a:r>
            <a:endParaRPr sz="3200" i="1">
              <a:solidFill>
                <a:schemeClr val="bg1">
                  <a:lumMod val="75000"/>
                </a:schemeClr>
              </a:solidFill>
            </a:endParaRPr>
          </a:p>
          <a:p>
            <a:endParaRPr sz="3200" i="1">
              <a:solidFill>
                <a:schemeClr val="bg1">
                  <a:lumMod val="75000"/>
                </a:schemeClr>
              </a:solidFill>
            </a:endParaRPr>
          </a:p>
          <a:p>
            <a:r>
              <a:rPr sz="2400" i="1">
                <a:solidFill>
                  <a:schemeClr val="bg1">
                    <a:lumMod val="75000"/>
                  </a:schemeClr>
                </a:solidFill>
              </a:rPr>
              <a:t>角色（who）：谁要使用这个</a:t>
            </a:r>
            <a:endParaRPr sz="2400" i="1">
              <a:solidFill>
                <a:schemeClr val="bg1">
                  <a:lumMod val="75000"/>
                </a:schemeClr>
              </a:solidFill>
            </a:endParaRPr>
          </a:p>
          <a:p>
            <a:r>
              <a:rPr sz="2400" i="1">
                <a:solidFill>
                  <a:schemeClr val="bg1">
                    <a:lumMod val="75000"/>
                  </a:schemeClr>
                </a:solidFill>
              </a:rPr>
              <a:t>活动（what）：要完成什么活动</a:t>
            </a:r>
            <a:endParaRPr sz="2400" i="1">
              <a:solidFill>
                <a:schemeClr val="bg1">
                  <a:lumMod val="75000"/>
                </a:schemeClr>
              </a:solidFill>
            </a:endParaRPr>
          </a:p>
          <a:p>
            <a:r>
              <a:rPr sz="2400" i="1">
                <a:solidFill>
                  <a:schemeClr val="bg1">
                    <a:lumMod val="75000"/>
                  </a:schemeClr>
                </a:solidFill>
              </a:rPr>
              <a:t>价值（value）：为什么要这么做，这么做能带来什么价值</a:t>
            </a:r>
            <a:endParaRPr sz="2400" i="1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544195" y="1589405"/>
            <a:ext cx="1082865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以地图的形式展示，横向是讲述大故事的部分，纵向是逐步的细化的小故事，</a:t>
            </a:r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方便直观</a:t>
            </a:r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地进行项目沟通。</a:t>
            </a:r>
            <a:endParaRPr lang="zh-CN" altLang="en-US" sz="3200" b="1">
              <a:solidFill>
                <a:schemeClr val="accent4">
                  <a:lumMod val="75000"/>
                </a:schemeClr>
              </a:solidFill>
              <a:latin typeface="仿宋" charset="0"/>
              <a:ea typeface="仿宋" charset="0"/>
              <a:cs typeface="仿宋" charset="0"/>
              <a:sym typeface="+mn-ea"/>
            </a:endParaRPr>
          </a:p>
          <a:p>
            <a:pPr algn="l"/>
            <a:endParaRPr lang="zh-CN" altLang="en-US" sz="3200" b="1">
              <a:solidFill>
                <a:schemeClr val="accent4">
                  <a:lumMod val="75000"/>
                </a:schemeClr>
              </a:solidFill>
              <a:latin typeface="仿宋" charset="0"/>
              <a:ea typeface="仿宋" charset="0"/>
              <a:cs typeface="仿宋" charset="0"/>
              <a:sym typeface="+mn-ea"/>
            </a:endParaRPr>
          </a:p>
          <a:p>
            <a:pPr algn="l"/>
            <a:r>
              <a:rPr lang="zh-CN" altLang="en-US" sz="3200" b="1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更关键的是产品的构思框架，让团队成员对想要做出的产品一目了然，大大提高了团队之间相互协作的默契度。</a:t>
            </a:r>
            <a:endParaRPr lang="zh-CN" altLang="en-US" sz="3200" b="1">
              <a:solidFill>
                <a:schemeClr val="accent4">
                  <a:lumMod val="75000"/>
                </a:schemeClr>
              </a:solidFill>
              <a:latin typeface="仿宋" charset="0"/>
              <a:ea typeface="仿宋" charset="0"/>
              <a:cs typeface="仿宋" charset="0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29565" y="306705"/>
            <a:ext cx="385572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用户故事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地图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14630"/>
            <a:ext cx="11430000" cy="64293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025651" y="2202815"/>
            <a:ext cx="814070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做好产品设计需要什么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能力？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JP2tfgR8tzu4jplbAYu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055" y="0"/>
            <a:ext cx="1131189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fTSE5V9flHjA3hHBOASq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54748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0" y="6547485"/>
            <a:ext cx="2540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400" i="1">
                <a:solidFill>
                  <a:schemeClr val="bg1"/>
                </a:solidFill>
              </a:rPr>
              <a:t>王诗沐《幕后产品》</a:t>
            </a:r>
            <a:endParaRPr lang="zh-CN" altLang="en-US" sz="1400" i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718561" y="3032760"/>
            <a:ext cx="4450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为</a:t>
            </a:r>
            <a:r>
              <a:rPr lang="zh-CN" altLang="en-US" sz="24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满足人特定</a:t>
            </a:r>
            <a:r>
              <a:rPr lang="zh-CN" altLang="en-US" sz="24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的</a:t>
            </a:r>
            <a:r>
              <a:rPr lang="zh-CN" altLang="en-US" sz="24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需求而创造</a:t>
            </a:r>
            <a:r>
              <a:rPr lang="zh-CN" altLang="en-US" sz="24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产品</a:t>
            </a:r>
            <a:endParaRPr lang="zh-CN" altLang="en-US" sz="2400">
              <a:solidFill>
                <a:schemeClr val="accent4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410586" y="2202815"/>
            <a:ext cx="569214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产品是如何产生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的？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18540" y="5865495"/>
            <a:ext cx="1731645" cy="54292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/>
              <a:t>基础能力</a:t>
            </a:r>
            <a:endParaRPr lang="zh-CN" altLang="en-US" sz="2000" b="1"/>
          </a:p>
        </p:txBody>
      </p:sp>
      <p:sp>
        <p:nvSpPr>
          <p:cNvPr id="3" name="矩形 2"/>
          <p:cNvSpPr/>
          <p:nvPr/>
        </p:nvSpPr>
        <p:spPr>
          <a:xfrm>
            <a:off x="3386455" y="5865495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学习能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313045" y="5865495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沟通能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18540" y="4973320"/>
            <a:ext cx="1731645" cy="54292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/>
              <a:t>底层思维能力</a:t>
            </a:r>
            <a:endParaRPr lang="zh-CN" altLang="en-US" sz="2000" b="1"/>
          </a:p>
        </p:txBody>
      </p:sp>
      <p:sp>
        <p:nvSpPr>
          <p:cNvPr id="8" name="矩形 7"/>
          <p:cNvSpPr/>
          <p:nvPr/>
        </p:nvSpPr>
        <p:spPr>
          <a:xfrm>
            <a:off x="3386455" y="4973320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逻辑</a:t>
            </a:r>
            <a:r>
              <a:rPr lang="zh-CN" altLang="en-US"/>
              <a:t>思维能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313045" y="4973320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深入</a:t>
            </a:r>
            <a:r>
              <a:rPr lang="zh-CN" altLang="en-US"/>
              <a:t>思考能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239635" y="4973320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创新思考能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018540" y="4081145"/>
            <a:ext cx="1731645" cy="54292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/>
              <a:t>产品能力</a:t>
            </a:r>
            <a:endParaRPr lang="zh-CN" altLang="en-US" sz="2000" b="1"/>
          </a:p>
        </p:txBody>
      </p:sp>
      <p:sp>
        <p:nvSpPr>
          <p:cNvPr id="12" name="矩形 11"/>
          <p:cNvSpPr/>
          <p:nvPr/>
        </p:nvSpPr>
        <p:spPr>
          <a:xfrm>
            <a:off x="3386455" y="4081145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需求</a:t>
            </a:r>
            <a:r>
              <a:rPr lang="zh-CN" altLang="en-US"/>
              <a:t>分析能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5313045" y="4081145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设计能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7239635" y="4081145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产品</a:t>
            </a:r>
            <a:r>
              <a:rPr lang="zh-CN" altLang="en-US"/>
              <a:t>架构能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9166225" y="4081145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业务架构能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1018540" y="3188970"/>
            <a:ext cx="1731645" cy="54292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/>
              <a:t>管理能力</a:t>
            </a:r>
            <a:endParaRPr lang="zh-CN" altLang="en-US" sz="2000" b="1"/>
          </a:p>
        </p:txBody>
      </p:sp>
      <p:sp>
        <p:nvSpPr>
          <p:cNvPr id="17" name="矩形 16"/>
          <p:cNvSpPr/>
          <p:nvPr/>
        </p:nvSpPr>
        <p:spPr>
          <a:xfrm>
            <a:off x="3386455" y="3188970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产品</a:t>
            </a:r>
            <a:r>
              <a:rPr lang="zh-CN" altLang="en-US"/>
              <a:t>规划能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5313045" y="3188970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项目</a:t>
            </a:r>
            <a:r>
              <a:rPr lang="zh-CN" altLang="en-US"/>
              <a:t>管理能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018540" y="2296795"/>
            <a:ext cx="1731645" cy="54292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/>
              <a:t>运营能力</a:t>
            </a:r>
            <a:endParaRPr lang="zh-CN" altLang="en-US" sz="2000" b="1"/>
          </a:p>
        </p:txBody>
      </p:sp>
      <p:sp>
        <p:nvSpPr>
          <p:cNvPr id="22" name="矩形 21"/>
          <p:cNvSpPr/>
          <p:nvPr/>
        </p:nvSpPr>
        <p:spPr>
          <a:xfrm>
            <a:off x="3386455" y="2296795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经营</a:t>
            </a:r>
            <a:r>
              <a:rPr lang="zh-CN" altLang="en-US"/>
              <a:t>思维能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5313045" y="2296795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营销能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7239635" y="2296795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数据</a:t>
            </a:r>
            <a:r>
              <a:rPr lang="zh-CN" altLang="en-US"/>
              <a:t>分析能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1018540" y="1404620"/>
            <a:ext cx="1731645" cy="54292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/>
              <a:t>商业能力</a:t>
            </a:r>
            <a:endParaRPr lang="zh-CN" altLang="en-US" sz="2000" b="1"/>
          </a:p>
        </p:txBody>
      </p:sp>
      <p:sp>
        <p:nvSpPr>
          <p:cNvPr id="26" name="矩形 25"/>
          <p:cNvSpPr/>
          <p:nvPr/>
        </p:nvSpPr>
        <p:spPr>
          <a:xfrm>
            <a:off x="3386455" y="1404620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商业思维能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5313045" y="1404620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洞察能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7239635" y="1404620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战略</a:t>
            </a:r>
            <a:r>
              <a:rPr lang="zh-CN" altLang="en-US"/>
              <a:t>设计能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3556001" y="225425"/>
            <a:ext cx="508000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产品经理能力地图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8" grpId="0" animBg="1"/>
      <p:bldP spid="9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17" grpId="0" animBg="1"/>
      <p:bldP spid="18" grpId="0" animBg="1"/>
      <p:bldP spid="22" grpId="0" animBg="1"/>
      <p:bldP spid="23" grpId="0" animBg="1"/>
      <p:bldP spid="24" grpId="0" animBg="1"/>
      <p:bldP spid="26" grpId="0" animBg="1"/>
      <p:bldP spid="27" grpId="0" animBg="1"/>
      <p:bldP spid="2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962026" y="2202815"/>
            <a:ext cx="1058926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800" b="1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人人都是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产品经理需要具备哪些能力？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18540" y="5865495"/>
            <a:ext cx="1731645" cy="54292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/>
              <a:t>基础能力</a:t>
            </a:r>
            <a:endParaRPr lang="zh-CN" altLang="en-US" sz="2000" b="1"/>
          </a:p>
        </p:txBody>
      </p:sp>
      <p:sp>
        <p:nvSpPr>
          <p:cNvPr id="3" name="矩形 2"/>
          <p:cNvSpPr/>
          <p:nvPr/>
        </p:nvSpPr>
        <p:spPr>
          <a:xfrm>
            <a:off x="3386455" y="5865495"/>
            <a:ext cx="1731645" cy="542925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学习能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313045" y="5865495"/>
            <a:ext cx="1731645" cy="542925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沟通能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18540" y="4973320"/>
            <a:ext cx="1731645" cy="54292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/>
              <a:t>底层思维能力</a:t>
            </a:r>
            <a:endParaRPr lang="zh-CN" altLang="en-US" sz="2000" b="1"/>
          </a:p>
        </p:txBody>
      </p:sp>
      <p:sp>
        <p:nvSpPr>
          <p:cNvPr id="8" name="矩形 7"/>
          <p:cNvSpPr/>
          <p:nvPr/>
        </p:nvSpPr>
        <p:spPr>
          <a:xfrm>
            <a:off x="3386455" y="4973320"/>
            <a:ext cx="1731645" cy="542925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逻辑</a:t>
            </a:r>
            <a:r>
              <a:rPr lang="zh-CN" altLang="en-US"/>
              <a:t>思维能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313045" y="4973320"/>
            <a:ext cx="1731645" cy="54292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深入</a:t>
            </a:r>
            <a:r>
              <a:rPr lang="zh-CN" altLang="en-US"/>
              <a:t>思考能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239635" y="4973320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创新思考能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018540" y="4081145"/>
            <a:ext cx="1731645" cy="54292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/>
              <a:t>产品能力</a:t>
            </a:r>
            <a:endParaRPr lang="zh-CN" altLang="en-US" sz="2000" b="1"/>
          </a:p>
        </p:txBody>
      </p:sp>
      <p:sp>
        <p:nvSpPr>
          <p:cNvPr id="12" name="矩形 11"/>
          <p:cNvSpPr/>
          <p:nvPr/>
        </p:nvSpPr>
        <p:spPr>
          <a:xfrm>
            <a:off x="3386455" y="4081145"/>
            <a:ext cx="1731645" cy="5429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需求</a:t>
            </a:r>
            <a:r>
              <a:rPr lang="zh-CN" altLang="en-US"/>
              <a:t>分析能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5313045" y="4081145"/>
            <a:ext cx="1731645" cy="5429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设计能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7239635" y="4081145"/>
            <a:ext cx="1731645" cy="5429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产品</a:t>
            </a:r>
            <a:r>
              <a:rPr lang="zh-CN" altLang="en-US"/>
              <a:t>架构能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9166225" y="4081145"/>
            <a:ext cx="1731645" cy="54292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业务架构能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1018540" y="3188970"/>
            <a:ext cx="1731645" cy="54292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/>
              <a:t>管理能力</a:t>
            </a:r>
            <a:endParaRPr lang="zh-CN" altLang="en-US" sz="2000" b="1"/>
          </a:p>
        </p:txBody>
      </p:sp>
      <p:sp>
        <p:nvSpPr>
          <p:cNvPr id="17" name="矩形 16"/>
          <p:cNvSpPr/>
          <p:nvPr/>
        </p:nvSpPr>
        <p:spPr>
          <a:xfrm>
            <a:off x="3386455" y="3188970"/>
            <a:ext cx="1731645" cy="54292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产品</a:t>
            </a:r>
            <a:r>
              <a:rPr lang="zh-CN" altLang="en-US"/>
              <a:t>规划能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5313045" y="3188970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项目</a:t>
            </a:r>
            <a:r>
              <a:rPr lang="zh-CN" altLang="en-US"/>
              <a:t>管理能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018540" y="2296795"/>
            <a:ext cx="1731645" cy="54292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/>
              <a:t>运营能力</a:t>
            </a:r>
            <a:endParaRPr lang="zh-CN" altLang="en-US" sz="2000" b="1"/>
          </a:p>
        </p:txBody>
      </p:sp>
      <p:sp>
        <p:nvSpPr>
          <p:cNvPr id="22" name="矩形 21"/>
          <p:cNvSpPr/>
          <p:nvPr/>
        </p:nvSpPr>
        <p:spPr>
          <a:xfrm>
            <a:off x="3386455" y="2296795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经营</a:t>
            </a:r>
            <a:r>
              <a:rPr lang="zh-CN" altLang="en-US"/>
              <a:t>思维能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5313045" y="2296795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营销能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7239635" y="2296795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数据</a:t>
            </a:r>
            <a:r>
              <a:rPr lang="zh-CN" altLang="en-US"/>
              <a:t>分析能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1018540" y="1404620"/>
            <a:ext cx="1731645" cy="54292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/>
              <a:t>商业能力</a:t>
            </a:r>
            <a:endParaRPr lang="zh-CN" altLang="en-US" sz="2000" b="1"/>
          </a:p>
        </p:txBody>
      </p:sp>
      <p:sp>
        <p:nvSpPr>
          <p:cNvPr id="26" name="矩形 25"/>
          <p:cNvSpPr/>
          <p:nvPr/>
        </p:nvSpPr>
        <p:spPr>
          <a:xfrm>
            <a:off x="3386455" y="1404620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商业思维能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5313045" y="1404620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洞察能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7239635" y="1404620"/>
            <a:ext cx="1731645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战略</a:t>
            </a:r>
            <a:r>
              <a:rPr lang="zh-CN" altLang="en-US"/>
              <a:t>设计能</a:t>
            </a:r>
            <a:r>
              <a:rPr lang="zh-CN" altLang="en-US"/>
              <a:t>力</a:t>
            </a:r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2331721" y="225425"/>
            <a:ext cx="752856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800" b="1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人人都是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产品经理能力地图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704975" y="4642485"/>
            <a:ext cx="2138680" cy="542925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/>
              <a:t>学习能力</a:t>
            </a:r>
            <a:endParaRPr lang="zh-CN" altLang="en-US" sz="2000"/>
          </a:p>
        </p:txBody>
      </p:sp>
      <p:sp>
        <p:nvSpPr>
          <p:cNvPr id="6" name="矩形 5"/>
          <p:cNvSpPr/>
          <p:nvPr/>
        </p:nvSpPr>
        <p:spPr>
          <a:xfrm>
            <a:off x="1704975" y="5306060"/>
            <a:ext cx="2138680" cy="542925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/>
              <a:t>沟通能力</a:t>
            </a:r>
            <a:endParaRPr lang="zh-CN" altLang="en-US" sz="2000"/>
          </a:p>
        </p:txBody>
      </p:sp>
      <p:sp>
        <p:nvSpPr>
          <p:cNvPr id="8" name="矩形 7"/>
          <p:cNvSpPr/>
          <p:nvPr/>
        </p:nvSpPr>
        <p:spPr>
          <a:xfrm>
            <a:off x="1704975" y="5969635"/>
            <a:ext cx="2138680" cy="542925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/>
              <a:t>逻辑思维能力</a:t>
            </a:r>
            <a:endParaRPr lang="zh-CN" altLang="en-US" sz="2000"/>
          </a:p>
        </p:txBody>
      </p:sp>
      <p:sp>
        <p:nvSpPr>
          <p:cNvPr id="2" name="文本框 1"/>
          <p:cNvSpPr txBox="1"/>
          <p:nvPr/>
        </p:nvSpPr>
        <p:spPr>
          <a:xfrm>
            <a:off x="4203065" y="4730115"/>
            <a:ext cx="5212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快速掌握新知识的能力，包括学习方法、理解能力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203065" y="5393690"/>
            <a:ext cx="4526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表达、倾听、理解的能力，完成信息的</a:t>
            </a:r>
            <a:r>
              <a:rPr lang="zh-CN" altLang="en-US">
                <a:solidFill>
                  <a:schemeClr val="bg1"/>
                </a:solidFill>
              </a:rPr>
              <a:t>交互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203065" y="6064250"/>
            <a:ext cx="498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归纳、演绎、抽象、推理、系统思维、辩证</a:t>
            </a:r>
            <a:r>
              <a:rPr lang="zh-CN" altLang="en-US">
                <a:solidFill>
                  <a:schemeClr val="bg1"/>
                </a:solidFill>
              </a:rPr>
              <a:t>思维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04975" y="2600960"/>
            <a:ext cx="2138680" cy="5429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/>
              <a:t>需求</a:t>
            </a:r>
            <a:r>
              <a:rPr lang="zh-CN" altLang="en-US" sz="2000"/>
              <a:t>分析能力</a:t>
            </a:r>
            <a:endParaRPr lang="zh-CN" altLang="en-US" sz="2000"/>
          </a:p>
        </p:txBody>
      </p:sp>
      <p:sp>
        <p:nvSpPr>
          <p:cNvPr id="12" name="矩形 11"/>
          <p:cNvSpPr/>
          <p:nvPr/>
        </p:nvSpPr>
        <p:spPr>
          <a:xfrm>
            <a:off x="1704975" y="3222625"/>
            <a:ext cx="2138680" cy="5429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/>
              <a:t>设计能力</a:t>
            </a:r>
            <a:endParaRPr lang="zh-CN" altLang="en-US" sz="2000"/>
          </a:p>
        </p:txBody>
      </p:sp>
      <p:sp>
        <p:nvSpPr>
          <p:cNvPr id="13" name="矩形 12"/>
          <p:cNvSpPr/>
          <p:nvPr/>
        </p:nvSpPr>
        <p:spPr>
          <a:xfrm>
            <a:off x="1704975" y="3837940"/>
            <a:ext cx="2138680" cy="5429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/>
              <a:t>产品</a:t>
            </a:r>
            <a:r>
              <a:rPr lang="zh-CN" altLang="en-US" sz="2000"/>
              <a:t>架构能力</a:t>
            </a:r>
            <a:endParaRPr lang="zh-CN" altLang="en-US" sz="2000"/>
          </a:p>
        </p:txBody>
      </p:sp>
      <p:sp>
        <p:nvSpPr>
          <p:cNvPr id="14" name="文本框 13"/>
          <p:cNvSpPr txBox="1"/>
          <p:nvPr/>
        </p:nvSpPr>
        <p:spPr>
          <a:xfrm>
            <a:off x="4203065" y="2688590"/>
            <a:ext cx="2011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角色、流程、规则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203065" y="3310255"/>
            <a:ext cx="2697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模型、状态</a:t>
            </a:r>
            <a:r>
              <a:rPr lang="zh-CN" altLang="en-US">
                <a:solidFill>
                  <a:schemeClr val="bg1"/>
                </a:solidFill>
              </a:rPr>
              <a:t>机、原型交互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203065" y="3932555"/>
            <a:ext cx="3611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solidFill>
                  <a:schemeClr val="bg1"/>
                </a:solidFill>
              </a:rPr>
              <a:t>系统、数据、模块构成及相互</a:t>
            </a:r>
            <a:r>
              <a:rPr lang="zh-CN" altLang="en-US">
                <a:solidFill>
                  <a:schemeClr val="bg1"/>
                </a:solidFill>
              </a:rPr>
              <a:t>关系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704975" y="475615"/>
            <a:ext cx="2138680" cy="54292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/>
              <a:t>深入思考</a:t>
            </a:r>
            <a:r>
              <a:rPr lang="zh-CN" altLang="en-US" sz="2000"/>
              <a:t>能力</a:t>
            </a:r>
            <a:endParaRPr lang="zh-CN" altLang="en-US" sz="2000"/>
          </a:p>
        </p:txBody>
      </p:sp>
      <p:sp>
        <p:nvSpPr>
          <p:cNvPr id="18" name="矩形 17"/>
          <p:cNvSpPr/>
          <p:nvPr/>
        </p:nvSpPr>
        <p:spPr>
          <a:xfrm>
            <a:off x="1704975" y="1128395"/>
            <a:ext cx="2138680" cy="54292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/>
              <a:t>业务</a:t>
            </a:r>
            <a:r>
              <a:rPr lang="zh-CN" altLang="en-US" sz="2000"/>
              <a:t>架构能力</a:t>
            </a:r>
            <a:endParaRPr lang="zh-CN" altLang="en-US" sz="2000"/>
          </a:p>
        </p:txBody>
      </p:sp>
      <p:sp>
        <p:nvSpPr>
          <p:cNvPr id="19" name="矩形 18"/>
          <p:cNvSpPr/>
          <p:nvPr/>
        </p:nvSpPr>
        <p:spPr>
          <a:xfrm>
            <a:off x="1704975" y="1802765"/>
            <a:ext cx="2138680" cy="54292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/>
              <a:t>产品</a:t>
            </a:r>
            <a:r>
              <a:rPr lang="zh-CN" altLang="en-US" sz="2000"/>
              <a:t>规划能力</a:t>
            </a:r>
            <a:endParaRPr lang="zh-CN" altLang="en-US" sz="2000"/>
          </a:p>
        </p:txBody>
      </p:sp>
      <p:sp>
        <p:nvSpPr>
          <p:cNvPr id="20" name="文本框 19"/>
          <p:cNvSpPr txBox="1"/>
          <p:nvPr/>
        </p:nvSpPr>
        <p:spPr>
          <a:xfrm>
            <a:off x="4203065" y="563245"/>
            <a:ext cx="5440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往重点思考、往本质思考、往上层思考、往不同</a:t>
            </a:r>
            <a:r>
              <a:rPr lang="zh-CN" altLang="en-US">
                <a:solidFill>
                  <a:schemeClr val="bg1"/>
                </a:solidFill>
              </a:rPr>
              <a:t>思考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203065" y="1216025"/>
            <a:ext cx="2240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业务构成、业务</a:t>
            </a:r>
            <a:r>
              <a:rPr lang="zh-CN" altLang="en-US">
                <a:solidFill>
                  <a:schemeClr val="bg1"/>
                </a:solidFill>
              </a:rPr>
              <a:t>关系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203065" y="1880870"/>
            <a:ext cx="57073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solidFill>
                  <a:schemeClr val="bg1"/>
                </a:solidFill>
              </a:rPr>
              <a:t>分阶段闭环流程、</a:t>
            </a:r>
            <a:r>
              <a:rPr lang="en-US" altLang="zh-CN">
                <a:solidFill>
                  <a:schemeClr val="bg1"/>
                </a:solidFill>
              </a:rPr>
              <a:t>MVP</a:t>
            </a:r>
            <a:r>
              <a:rPr lang="zh-CN" altLang="en-US">
                <a:solidFill>
                  <a:schemeClr val="bg1"/>
                </a:solidFill>
              </a:rPr>
              <a:t>、价值</a:t>
            </a:r>
            <a:r>
              <a:rPr lang="zh-CN" altLang="en-US">
                <a:solidFill>
                  <a:schemeClr val="bg1"/>
                </a:solidFill>
              </a:rPr>
              <a:t>驱动、产品用户故事</a:t>
            </a:r>
            <a:r>
              <a:rPr lang="zh-CN" altLang="en-US">
                <a:solidFill>
                  <a:schemeClr val="bg1"/>
                </a:solidFill>
              </a:rPr>
              <a:t>地图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07035" y="1294130"/>
            <a:ext cx="538480" cy="439991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>
                <a:solidFill>
                  <a:schemeClr val="accent4"/>
                </a:solidFill>
              </a:rPr>
              <a:t>人</a:t>
            </a:r>
            <a:endParaRPr lang="zh-CN" altLang="en-US" sz="2800">
              <a:solidFill>
                <a:schemeClr val="accent4"/>
              </a:solidFill>
            </a:endParaRPr>
          </a:p>
          <a:p>
            <a:r>
              <a:rPr lang="zh-CN" altLang="en-US" sz="2800">
                <a:solidFill>
                  <a:schemeClr val="accent4"/>
                </a:solidFill>
              </a:rPr>
              <a:t>人</a:t>
            </a:r>
            <a:endParaRPr lang="zh-CN" altLang="en-US" sz="2800">
              <a:solidFill>
                <a:schemeClr val="accent4"/>
              </a:solidFill>
            </a:endParaRPr>
          </a:p>
          <a:p>
            <a:r>
              <a:rPr lang="zh-CN" altLang="en-US" sz="2800">
                <a:solidFill>
                  <a:schemeClr val="accent4"/>
                </a:solidFill>
              </a:rPr>
              <a:t>都</a:t>
            </a:r>
            <a:endParaRPr lang="zh-CN" altLang="en-US" sz="2800">
              <a:solidFill>
                <a:schemeClr val="accent4"/>
              </a:solidFill>
            </a:endParaRPr>
          </a:p>
          <a:p>
            <a:r>
              <a:rPr lang="zh-CN" altLang="en-US" sz="2800">
                <a:solidFill>
                  <a:schemeClr val="accent4"/>
                </a:solidFill>
              </a:rPr>
              <a:t>是</a:t>
            </a:r>
            <a:endParaRPr lang="zh-CN" altLang="en-US" sz="2800">
              <a:solidFill>
                <a:schemeClr val="accent4"/>
              </a:solidFill>
            </a:endParaRPr>
          </a:p>
          <a:p>
            <a:r>
              <a:rPr lang="zh-CN" altLang="en-US" sz="2800">
                <a:solidFill>
                  <a:schemeClr val="accent4"/>
                </a:solidFill>
              </a:rPr>
              <a:t>产</a:t>
            </a:r>
            <a:endParaRPr lang="zh-CN" altLang="en-US" sz="2800">
              <a:solidFill>
                <a:schemeClr val="accent4"/>
              </a:solidFill>
            </a:endParaRPr>
          </a:p>
          <a:p>
            <a:r>
              <a:rPr lang="zh-CN" altLang="en-US" sz="2800">
                <a:solidFill>
                  <a:schemeClr val="accent4"/>
                </a:solidFill>
              </a:rPr>
              <a:t>品</a:t>
            </a:r>
            <a:endParaRPr lang="zh-CN" altLang="en-US" sz="2800">
              <a:solidFill>
                <a:schemeClr val="accent4"/>
              </a:solidFill>
            </a:endParaRPr>
          </a:p>
          <a:p>
            <a:r>
              <a:rPr lang="zh-CN" altLang="en-US" sz="2800">
                <a:solidFill>
                  <a:schemeClr val="accent4"/>
                </a:solidFill>
              </a:rPr>
              <a:t>经</a:t>
            </a:r>
            <a:endParaRPr lang="zh-CN" altLang="en-US" sz="2800">
              <a:solidFill>
                <a:schemeClr val="accent4"/>
              </a:solidFill>
            </a:endParaRPr>
          </a:p>
          <a:p>
            <a:r>
              <a:rPr lang="zh-CN" altLang="en-US" sz="2800">
                <a:solidFill>
                  <a:schemeClr val="accent4"/>
                </a:solidFill>
              </a:rPr>
              <a:t>理</a:t>
            </a:r>
            <a:endParaRPr lang="zh-CN" altLang="en-US" sz="2800">
              <a:solidFill>
                <a:schemeClr val="accent4"/>
              </a:solidFill>
            </a:endParaRPr>
          </a:p>
          <a:p>
            <a:r>
              <a:rPr lang="zh-CN" altLang="en-US" sz="2800">
                <a:solidFill>
                  <a:schemeClr val="accent4"/>
                </a:solidFill>
              </a:rPr>
              <a:t>能</a:t>
            </a:r>
            <a:endParaRPr lang="zh-CN" altLang="en-US" sz="2800">
              <a:solidFill>
                <a:schemeClr val="accent4"/>
              </a:solidFill>
            </a:endParaRPr>
          </a:p>
          <a:p>
            <a:r>
              <a:rPr lang="zh-CN" altLang="en-US" sz="2800">
                <a:solidFill>
                  <a:schemeClr val="accent4"/>
                </a:solidFill>
              </a:rPr>
              <a:t>力</a:t>
            </a:r>
            <a:endParaRPr lang="zh-CN" altLang="en-US" sz="2800">
              <a:solidFill>
                <a:schemeClr val="accent4"/>
              </a:solidFill>
            </a:endParaRPr>
          </a:p>
        </p:txBody>
      </p:sp>
      <p:sp>
        <p:nvSpPr>
          <p:cNvPr id="24" name="左大括号 23"/>
          <p:cNvSpPr/>
          <p:nvPr/>
        </p:nvSpPr>
        <p:spPr>
          <a:xfrm>
            <a:off x="1363980" y="974090"/>
            <a:ext cx="245745" cy="5162550"/>
          </a:xfrm>
          <a:prstGeom prst="leftBrace">
            <a:avLst>
              <a:gd name="adj1" fmla="val 0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10" grpId="0"/>
      <p:bldP spid="14" grpId="0"/>
      <p:bldP spid="15" grpId="0"/>
      <p:bldP spid="16" grpId="0"/>
      <p:bldP spid="20" grpId="0"/>
      <p:bldP spid="21" grpId="0"/>
      <p:bldP spid="2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862071" y="3014345"/>
            <a:ext cx="446786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好像还有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彩蛋？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175761" y="3151505"/>
            <a:ext cx="3840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3200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</a:rPr>
              <a:t>业务本质思考的</a:t>
            </a:r>
            <a:r>
              <a:rPr lang="zh-CN" altLang="en-US" sz="3200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</a:rPr>
              <a:t>能力</a:t>
            </a:r>
            <a:endParaRPr lang="zh-CN" altLang="en-US" sz="3200">
              <a:solidFill>
                <a:schemeClr val="accent4">
                  <a:lumMod val="75000"/>
                </a:schemeClr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719581" y="2202815"/>
            <a:ext cx="875284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商业洞察能力是一种什么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能力？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5383531" y="3151505"/>
            <a:ext cx="142494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zh-CN" sz="3200">
                <a:solidFill>
                  <a:schemeClr val="accent4">
                    <a:lumMod val="75000"/>
                  </a:schemeClr>
                </a:solidFill>
                <a:latin typeface="仿宋" charset="0"/>
                <a:ea typeface="仿宋" charset="0"/>
                <a:cs typeface="仿宋" charset="0"/>
              </a:rPr>
              <a:t>THANKS</a:t>
            </a:r>
            <a:endParaRPr lang="en-US" altLang="zh-CN" sz="3200">
              <a:solidFill>
                <a:schemeClr val="accent4">
                  <a:lumMod val="75000"/>
                </a:schemeClr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74211" y="2202815"/>
            <a:ext cx="32435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想问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什么？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175761" y="3627120"/>
            <a:ext cx="3840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远大的目标赋予产品以</a:t>
            </a:r>
            <a:r>
              <a:rPr lang="zh-CN" altLang="en-US" sz="24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灵魂</a:t>
            </a:r>
            <a:endParaRPr lang="zh-CN" altLang="en-US" sz="2400">
              <a:solidFill>
                <a:schemeClr val="accent4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492376" y="2202815"/>
            <a:ext cx="752856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如何才能创造优秀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的产品？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480561" y="4221480"/>
            <a:ext cx="3230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企业使命是</a:t>
            </a:r>
            <a:r>
              <a:rPr lang="zh-CN" altLang="en-US" sz="24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产品的</a:t>
            </a:r>
            <a:r>
              <a:rPr lang="zh-CN" altLang="en-US" sz="24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根基</a:t>
            </a:r>
            <a:endParaRPr lang="zh-CN" altLang="en-US" sz="2400">
              <a:solidFill>
                <a:schemeClr val="accent4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261361" y="4815840"/>
            <a:ext cx="5669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产品架起了</a:t>
            </a:r>
            <a:r>
              <a:rPr lang="zh-CN" altLang="en-US" sz="24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从企业使命到企业愿景的</a:t>
            </a:r>
            <a:r>
              <a:rPr lang="zh-CN" altLang="en-US" sz="24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桥梁</a:t>
            </a:r>
            <a:endParaRPr lang="zh-CN" altLang="en-US" sz="2400">
              <a:solidFill>
                <a:schemeClr val="accent4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785361" y="3032760"/>
            <a:ext cx="2621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好产品要有</a:t>
            </a:r>
            <a:r>
              <a:rPr lang="zh-CN" altLang="en-US" sz="24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好故事</a:t>
            </a:r>
            <a:endParaRPr lang="zh-CN" altLang="en-US" sz="2400">
              <a:solidFill>
                <a:schemeClr val="accent4"/>
              </a:solidFill>
              <a:latin typeface="仿宋" charset="0"/>
              <a:ea typeface="仿宋" charset="0"/>
              <a:cs typeface="仿宋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2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362076" y="1432560"/>
            <a:ext cx="9787890" cy="10763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To bringing the best user experience to customers </a:t>
            </a:r>
            <a:endParaRPr lang="zh-CN" altLang="en-US" sz="3200">
              <a:solidFill>
                <a:schemeClr val="accent4"/>
              </a:solidFill>
              <a:latin typeface="仿宋" charset="0"/>
              <a:ea typeface="仿宋" charset="0"/>
              <a:cs typeface="仿宋" charset="0"/>
            </a:endParaRPr>
          </a:p>
          <a:p>
            <a:pPr algn="l"/>
            <a:r>
              <a:rPr lang="zh-CN" altLang="en-US" sz="32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through innovative hardware, software, and services.</a:t>
            </a:r>
            <a:endParaRPr lang="zh-CN" altLang="en-US" sz="3200">
              <a:solidFill>
                <a:schemeClr val="accent4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102486" y="4625340"/>
            <a:ext cx="8307070" cy="10763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To make the best products on earth and </a:t>
            </a:r>
            <a:endParaRPr lang="zh-CN" altLang="en-US" sz="3200">
              <a:solidFill>
                <a:schemeClr val="accent4"/>
              </a:solidFill>
              <a:latin typeface="仿宋" charset="0"/>
              <a:ea typeface="仿宋" charset="0"/>
              <a:cs typeface="仿宋" charset="0"/>
            </a:endParaRPr>
          </a:p>
          <a:p>
            <a:pPr algn="l"/>
            <a:r>
              <a:rPr lang="zh-CN" altLang="en-US" sz="32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to leave the world better than we found it.</a:t>
            </a:r>
            <a:endParaRPr lang="zh-CN" altLang="en-US" sz="3200">
              <a:solidFill>
                <a:schemeClr val="accent4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cxnSp>
        <p:nvCxnSpPr>
          <p:cNvPr id="2" name="直接箭头连接符 1"/>
          <p:cNvCxnSpPr/>
          <p:nvPr/>
        </p:nvCxnSpPr>
        <p:spPr>
          <a:xfrm>
            <a:off x="4194175" y="2842260"/>
            <a:ext cx="0" cy="1449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>
            <a:off x="6096000" y="2825115"/>
            <a:ext cx="0" cy="1449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/>
          <p:nvPr/>
        </p:nvCxnSpPr>
        <p:spPr>
          <a:xfrm>
            <a:off x="8094345" y="2825115"/>
            <a:ext cx="0" cy="1449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4789805" y="3420745"/>
            <a:ext cx="614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mac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857365" y="3384550"/>
            <a:ext cx="614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ipad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69241" y="231140"/>
            <a:ext cx="508000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苹果公司使命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愿景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936875" y="3420745"/>
            <a:ext cx="7797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watch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785225" y="3420745"/>
            <a:ext cx="4749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ios</a:t>
            </a:r>
            <a:endParaRPr lang="en-US" altLang="zh-CN">
              <a:solidFill>
                <a:schemeClr val="bg1"/>
              </a:solidFill>
            </a:endParaRPr>
          </a:p>
        </p:txBody>
      </p:sp>
      <p:cxnSp>
        <p:nvCxnSpPr>
          <p:cNvPr id="14" name="直接箭头连接符 13"/>
          <p:cNvCxnSpPr/>
          <p:nvPr/>
        </p:nvCxnSpPr>
        <p:spPr>
          <a:xfrm>
            <a:off x="2562225" y="2825115"/>
            <a:ext cx="0" cy="1449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1437640" y="3420745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iphone</a:t>
            </a:r>
            <a:endParaRPr lang="en-US" altLang="zh-CN">
              <a:solidFill>
                <a:schemeClr val="bg1"/>
              </a:solidFill>
            </a:endParaRPr>
          </a:p>
        </p:txBody>
      </p:sp>
      <p:cxnSp>
        <p:nvCxnSpPr>
          <p:cNvPr id="16" name="直接箭头连接符 15"/>
          <p:cNvCxnSpPr/>
          <p:nvPr/>
        </p:nvCxnSpPr>
        <p:spPr>
          <a:xfrm>
            <a:off x="9885680" y="2880360"/>
            <a:ext cx="0" cy="1449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0231755" y="3421380"/>
            <a:ext cx="12941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TV &amp;Home</a:t>
            </a:r>
            <a:endParaRPr lang="en-US" altLang="zh-CN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8" grpId="0"/>
      <p:bldP spid="10" grpId="0"/>
      <p:bldP spid="12" grpId="0"/>
      <p:bldP spid="13" grpId="0"/>
      <p:bldP spid="15" grpId="0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991486" y="1705610"/>
            <a:ext cx="620903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MAKING HUMANITY MULTIPLANETARY</a:t>
            </a:r>
            <a:endParaRPr lang="zh-CN" altLang="en-US" sz="3200">
              <a:solidFill>
                <a:schemeClr val="accent4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816101" y="4874895"/>
            <a:ext cx="9180195" cy="10763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zh-CN" sz="32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C</a:t>
            </a:r>
            <a:r>
              <a:rPr lang="zh-CN" altLang="en-US" sz="32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arrying humans to Mars and other destinations </a:t>
            </a:r>
            <a:endParaRPr lang="zh-CN" altLang="en-US" sz="3200">
              <a:solidFill>
                <a:schemeClr val="accent4"/>
              </a:solidFill>
              <a:latin typeface="仿宋" charset="0"/>
              <a:ea typeface="仿宋" charset="0"/>
              <a:cs typeface="仿宋" charset="0"/>
            </a:endParaRPr>
          </a:p>
          <a:p>
            <a:pPr algn="ctr"/>
            <a:r>
              <a:rPr lang="zh-CN" altLang="en-US" sz="32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in the solar system.</a:t>
            </a:r>
            <a:endParaRPr lang="zh-CN" altLang="en-US" sz="3200">
              <a:solidFill>
                <a:schemeClr val="accent4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cxnSp>
        <p:nvCxnSpPr>
          <p:cNvPr id="2" name="直接箭头连接符 1"/>
          <p:cNvCxnSpPr/>
          <p:nvPr/>
        </p:nvCxnSpPr>
        <p:spPr>
          <a:xfrm>
            <a:off x="4145280" y="2825115"/>
            <a:ext cx="0" cy="1449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>
            <a:off x="5554345" y="2825115"/>
            <a:ext cx="0" cy="1449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/>
          <p:nvPr/>
        </p:nvCxnSpPr>
        <p:spPr>
          <a:xfrm>
            <a:off x="7140575" y="2825115"/>
            <a:ext cx="0" cy="1449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4298315" y="3421380"/>
            <a:ext cx="1186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olidFill>
                  <a:schemeClr val="bg1"/>
                </a:solidFill>
              </a:rPr>
              <a:t>DRAGON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43575" y="342074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olidFill>
                  <a:schemeClr val="bg1"/>
                </a:solidFill>
              </a:rPr>
              <a:t>STARSHIP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64796" y="231140"/>
            <a:ext cx="559816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zh-CN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SpaceX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公司使命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愿景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097405" y="3420745"/>
            <a:ext cx="19418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olidFill>
                  <a:schemeClr val="bg1"/>
                </a:solidFill>
              </a:rPr>
              <a:t>FALCON HEAVY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358380" y="3421380"/>
            <a:ext cx="26657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olidFill>
                  <a:schemeClr val="bg1"/>
                </a:solidFill>
              </a:rPr>
              <a:t>HUMAN SPACEFLIGHT</a:t>
            </a:r>
            <a:endParaRPr lang="en-US" altLang="zh-CN">
              <a:solidFill>
                <a:schemeClr val="bg1"/>
              </a:solidFill>
            </a:endParaRPr>
          </a:p>
        </p:txBody>
      </p:sp>
      <p:cxnSp>
        <p:nvCxnSpPr>
          <p:cNvPr id="14" name="直接箭头连接符 13"/>
          <p:cNvCxnSpPr/>
          <p:nvPr/>
        </p:nvCxnSpPr>
        <p:spPr>
          <a:xfrm>
            <a:off x="1967865" y="2825115"/>
            <a:ext cx="0" cy="1449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544195" y="3420745"/>
            <a:ext cx="12941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olidFill>
                  <a:schemeClr val="bg1"/>
                </a:solidFill>
              </a:rPr>
              <a:t>FALCON 9</a:t>
            </a:r>
            <a:endParaRPr lang="en-US" altLang="zh-CN">
              <a:solidFill>
                <a:schemeClr val="bg1"/>
              </a:solidFill>
            </a:endParaRPr>
          </a:p>
        </p:txBody>
      </p:sp>
      <p:cxnSp>
        <p:nvCxnSpPr>
          <p:cNvPr id="16" name="直接箭头连接符 15"/>
          <p:cNvCxnSpPr/>
          <p:nvPr/>
        </p:nvCxnSpPr>
        <p:spPr>
          <a:xfrm>
            <a:off x="10241915" y="2880360"/>
            <a:ext cx="0" cy="1449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0313035" y="3421380"/>
            <a:ext cx="1300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olidFill>
                  <a:schemeClr val="bg1"/>
                </a:solidFill>
              </a:rPr>
              <a:t>STARLINK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0" y="6551295"/>
            <a:ext cx="882777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400" i="1">
                <a:solidFill>
                  <a:schemeClr val="bg1">
                    <a:lumMod val="95000"/>
                  </a:schemeClr>
                </a:solidFill>
              </a:rPr>
              <a:t>https://www.spacex.com/mission/</a:t>
            </a:r>
            <a:endParaRPr lang="zh-CN" altLang="en-US" sz="1400" i="1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8" grpId="0"/>
      <p:bldP spid="10" grpId="0"/>
      <p:bldP spid="12" grpId="0"/>
      <p:bldP spid="13" grpId="0"/>
      <p:bldP spid="15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737361" y="1490345"/>
            <a:ext cx="87172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48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让服务与被服务的人都感到幸福</a:t>
            </a:r>
            <a:endParaRPr lang="zh-CN" altLang="en-US" sz="4800">
              <a:solidFill>
                <a:schemeClr val="accent4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37361" y="5019040"/>
            <a:ext cx="87172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48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十万年薪、百万就业、千万家庭</a:t>
            </a:r>
            <a:endParaRPr lang="zh-CN" altLang="en-US" sz="4800">
              <a:solidFill>
                <a:schemeClr val="accent4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cxnSp>
        <p:nvCxnSpPr>
          <p:cNvPr id="2" name="直接箭头连接符 1"/>
          <p:cNvCxnSpPr/>
          <p:nvPr/>
        </p:nvCxnSpPr>
        <p:spPr>
          <a:xfrm>
            <a:off x="2557780" y="2898140"/>
            <a:ext cx="0" cy="1449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>
            <a:off x="3580765" y="2927350"/>
            <a:ext cx="0" cy="1449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/>
          <p:nvPr/>
        </p:nvCxnSpPr>
        <p:spPr>
          <a:xfrm>
            <a:off x="4460875" y="2910205"/>
            <a:ext cx="0" cy="1449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2800985" y="345630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solidFill>
                  <a:schemeClr val="bg1"/>
                </a:solidFill>
              </a:rPr>
              <a:t>深度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720465" y="3472180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solidFill>
                  <a:schemeClr val="bg1"/>
                </a:solidFill>
              </a:rPr>
              <a:t>收纳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26061" y="314325"/>
            <a:ext cx="508000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好慷公司使命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愿景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847850" y="345503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solidFill>
                  <a:schemeClr val="bg1"/>
                </a:solidFill>
              </a:rPr>
              <a:t>做饭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673600" y="345630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solidFill>
                  <a:schemeClr val="bg1"/>
                </a:solidFill>
              </a:rPr>
              <a:t>保姆</a:t>
            </a:r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14" name="直接箭头连接符 13"/>
          <p:cNvCxnSpPr/>
          <p:nvPr/>
        </p:nvCxnSpPr>
        <p:spPr>
          <a:xfrm>
            <a:off x="1534795" y="2931795"/>
            <a:ext cx="0" cy="1449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94715" y="345503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solidFill>
                  <a:schemeClr val="bg1"/>
                </a:solidFill>
              </a:rPr>
              <a:t>保洁</a:t>
            </a:r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16" name="直接箭头连接符 15"/>
          <p:cNvCxnSpPr/>
          <p:nvPr/>
        </p:nvCxnSpPr>
        <p:spPr>
          <a:xfrm>
            <a:off x="5480685" y="2896870"/>
            <a:ext cx="0" cy="1449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6833870" y="347281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solidFill>
                  <a:schemeClr val="bg1"/>
                </a:solidFill>
              </a:rPr>
              <a:t>用品</a:t>
            </a:r>
            <a:r>
              <a:rPr lang="zh-CN" altLang="en-US">
                <a:solidFill>
                  <a:schemeClr val="bg1"/>
                </a:solidFill>
              </a:rPr>
              <a:t>租赁</a:t>
            </a:r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>
            <a:off x="7931150" y="2910205"/>
            <a:ext cx="0" cy="1449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8192135" y="345503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solidFill>
                  <a:schemeClr val="bg1"/>
                </a:solidFill>
              </a:rPr>
              <a:t>养老</a:t>
            </a:r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19" name="直接箭头连接符 18"/>
          <p:cNvCxnSpPr/>
          <p:nvPr/>
        </p:nvCxnSpPr>
        <p:spPr>
          <a:xfrm>
            <a:off x="6572885" y="2944495"/>
            <a:ext cx="0" cy="1449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5776595" y="348551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solidFill>
                  <a:schemeClr val="bg1"/>
                </a:solidFill>
              </a:rPr>
              <a:t>月嫂</a:t>
            </a:r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4" name="直接箭头连接符 3"/>
          <p:cNvCxnSpPr/>
          <p:nvPr/>
        </p:nvCxnSpPr>
        <p:spPr>
          <a:xfrm>
            <a:off x="8905875" y="2935605"/>
            <a:ext cx="0" cy="1449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8979535" y="3480435"/>
            <a:ext cx="792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olidFill>
                  <a:schemeClr val="bg1"/>
                </a:solidFill>
              </a:rPr>
              <a:t>simba</a:t>
            </a:r>
            <a:endParaRPr lang="en-US" altLang="zh-CN">
              <a:solidFill>
                <a:schemeClr val="bg1"/>
              </a:solidFill>
            </a:endParaRPr>
          </a:p>
        </p:txBody>
      </p:sp>
      <p:cxnSp>
        <p:nvCxnSpPr>
          <p:cNvPr id="22" name="直接箭头连接符 21"/>
          <p:cNvCxnSpPr/>
          <p:nvPr/>
        </p:nvCxnSpPr>
        <p:spPr>
          <a:xfrm>
            <a:off x="9959340" y="2945130"/>
            <a:ext cx="0" cy="1449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10220325" y="3489960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olidFill>
                  <a:schemeClr val="bg1"/>
                </a:solidFill>
              </a:rPr>
              <a:t>3</a:t>
            </a:r>
            <a:r>
              <a:rPr lang="en-US" altLang="zh-CN">
                <a:solidFill>
                  <a:schemeClr val="bg1"/>
                </a:solidFill>
              </a:rPr>
              <a:t>amos</a:t>
            </a:r>
            <a:endParaRPr lang="en-US" altLang="zh-CN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8" grpId="0"/>
      <p:bldP spid="10" grpId="0"/>
      <p:bldP spid="12" grpId="0"/>
      <p:bldP spid="13" grpId="0"/>
      <p:bldP spid="15" grpId="0"/>
      <p:bldP spid="17" grpId="0"/>
      <p:bldP spid="18" grpId="0"/>
      <p:bldP spid="20" grpId="0"/>
      <p:bldP spid="21" grpId="0"/>
      <p:bldP spid="2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710816" y="3137535"/>
            <a:ext cx="70916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围绕使命愿景，结合当下环境</a:t>
            </a:r>
            <a:r>
              <a:rPr lang="zh-CN" altLang="en-US" sz="32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制定战略</a:t>
            </a:r>
            <a:endParaRPr lang="zh-CN" altLang="en-US" sz="3200">
              <a:solidFill>
                <a:schemeClr val="accent4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410586" y="2202815"/>
            <a:ext cx="569214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何时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开发何种产品？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23616" y="3977640"/>
            <a:ext cx="54660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</a:rPr>
              <a:t>战略决定蓝图，</a:t>
            </a:r>
            <a:r>
              <a:rPr lang="zh-CN" altLang="en-US" sz="3200">
                <a:solidFill>
                  <a:schemeClr val="accent4"/>
                </a:solidFill>
                <a:latin typeface="仿宋" charset="0"/>
                <a:ea typeface="仿宋" charset="0"/>
                <a:cs typeface="仿宋" charset="0"/>
                <a:sym typeface="+mn-ea"/>
              </a:rPr>
              <a:t>蓝图决定产品</a:t>
            </a:r>
            <a:endParaRPr lang="zh-CN" altLang="en-US" sz="3200">
              <a:solidFill>
                <a:schemeClr val="accent4"/>
              </a:solidFill>
              <a:latin typeface="仿宋" charset="0"/>
              <a:ea typeface="仿宋" charset="0"/>
              <a:cs typeface="仿宋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210503" y="306705"/>
            <a:ext cx="813371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好慷</a:t>
            </a:r>
            <a:r>
              <a:rPr lang="en-US" altLang="zh-CN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2023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年战略、</a:t>
            </a:r>
            <a:r>
              <a:rPr lang="zh-CN" altLang="en-US" sz="4800" b="1">
                <a:solidFill>
                  <a:schemeClr val="bg1"/>
                </a:solidFill>
                <a:latin typeface="仿宋" charset="0"/>
                <a:ea typeface="仿宋" charset="0"/>
                <a:cs typeface="仿宋" charset="0"/>
              </a:rPr>
              <a:t>蓝图、产品</a:t>
            </a:r>
            <a:endParaRPr lang="zh-CN" altLang="en-US" sz="4800" b="1">
              <a:solidFill>
                <a:schemeClr val="bg1"/>
              </a:solidFill>
              <a:latin typeface="仿宋" charset="0"/>
              <a:ea typeface="仿宋" charset="0"/>
              <a:cs typeface="仿宋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053590" y="3172460"/>
            <a:ext cx="1137920" cy="45847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3A</a:t>
            </a:r>
            <a:endParaRPr lang="en-US" altLang="zh-CN"/>
          </a:p>
        </p:txBody>
      </p:sp>
      <p:sp>
        <p:nvSpPr>
          <p:cNvPr id="20" name="矩形 19"/>
          <p:cNvSpPr/>
          <p:nvPr/>
        </p:nvSpPr>
        <p:spPr>
          <a:xfrm>
            <a:off x="2053590" y="3604895"/>
            <a:ext cx="1137920" cy="45847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培训</a:t>
            </a:r>
            <a:r>
              <a:rPr lang="zh-CN" altLang="en-US"/>
              <a:t>收费</a:t>
            </a:r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2053590" y="4063365"/>
            <a:ext cx="1137920" cy="45847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百城</a:t>
            </a:r>
            <a:r>
              <a:rPr lang="zh-CN" altLang="en-US"/>
              <a:t>计划</a:t>
            </a:r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2053590" y="4521835"/>
            <a:ext cx="1137920" cy="45847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养老</a:t>
            </a:r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2053590" y="4968240"/>
            <a:ext cx="1137920" cy="45847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月嫂</a:t>
            </a:r>
            <a:endParaRPr lang="zh-CN" altLang="en-US"/>
          </a:p>
        </p:txBody>
      </p:sp>
      <p:sp>
        <p:nvSpPr>
          <p:cNvPr id="25" name="圆角矩形 24"/>
          <p:cNvSpPr/>
          <p:nvPr/>
        </p:nvSpPr>
        <p:spPr>
          <a:xfrm>
            <a:off x="5384165" y="4619625"/>
            <a:ext cx="1457960" cy="4070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产品</a:t>
            </a:r>
            <a:r>
              <a:rPr lang="zh-CN" altLang="en-US"/>
              <a:t>中心</a:t>
            </a:r>
            <a:endParaRPr lang="zh-CN" altLang="en-US"/>
          </a:p>
        </p:txBody>
      </p:sp>
      <p:sp>
        <p:nvSpPr>
          <p:cNvPr id="26" name="圆角矩形 25"/>
          <p:cNvSpPr/>
          <p:nvPr/>
        </p:nvSpPr>
        <p:spPr>
          <a:xfrm>
            <a:off x="5384165" y="5011420"/>
            <a:ext cx="1457960" cy="4070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培训中心</a:t>
            </a:r>
            <a:endParaRPr lang="zh-CN" altLang="en-US"/>
          </a:p>
        </p:txBody>
      </p:sp>
      <p:sp>
        <p:nvSpPr>
          <p:cNvPr id="27" name="圆角矩形 26"/>
          <p:cNvSpPr/>
          <p:nvPr/>
        </p:nvSpPr>
        <p:spPr>
          <a:xfrm>
            <a:off x="5383530" y="2669540"/>
            <a:ext cx="1459230" cy="4070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bg1"/>
                </a:solidFill>
                <a:sym typeface="+mn-ea"/>
              </a:rPr>
              <a:t>3AMOS</a:t>
            </a:r>
            <a:endParaRPr lang="zh-CN" altLang="en-US"/>
          </a:p>
        </p:txBody>
      </p:sp>
      <p:sp>
        <p:nvSpPr>
          <p:cNvPr id="28" name="圆角矩形 27"/>
          <p:cNvSpPr/>
          <p:nvPr/>
        </p:nvSpPr>
        <p:spPr>
          <a:xfrm>
            <a:off x="5383530" y="3076575"/>
            <a:ext cx="1457960" cy="4070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bg1"/>
                </a:solidFill>
                <a:sym typeface="+mn-ea"/>
              </a:rPr>
              <a:t>项目制</a:t>
            </a:r>
            <a:endParaRPr lang="zh-CN" altLang="en-US"/>
          </a:p>
        </p:txBody>
      </p:sp>
      <p:sp>
        <p:nvSpPr>
          <p:cNvPr id="29" name="圆角矩形 28"/>
          <p:cNvSpPr/>
          <p:nvPr/>
        </p:nvSpPr>
        <p:spPr>
          <a:xfrm>
            <a:off x="5383530" y="3468370"/>
            <a:ext cx="1458595" cy="4070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bg1"/>
                </a:solidFill>
                <a:sym typeface="+mn-ea"/>
              </a:rPr>
              <a:t>P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岗改革</a:t>
            </a:r>
            <a:endParaRPr lang="zh-CN" altLang="en-US"/>
          </a:p>
        </p:txBody>
      </p:sp>
      <p:cxnSp>
        <p:nvCxnSpPr>
          <p:cNvPr id="32" name="直接箭头连接符 31"/>
          <p:cNvCxnSpPr>
            <a:stCxn id="19" idx="3"/>
            <a:endCxn id="27" idx="1"/>
          </p:cNvCxnSpPr>
          <p:nvPr/>
        </p:nvCxnSpPr>
        <p:spPr>
          <a:xfrm flipV="1">
            <a:off x="3191510" y="2873375"/>
            <a:ext cx="2192020" cy="52832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>
            <a:stCxn id="19" idx="3"/>
            <a:endCxn id="28" idx="1"/>
          </p:cNvCxnSpPr>
          <p:nvPr/>
        </p:nvCxnSpPr>
        <p:spPr>
          <a:xfrm flipV="1">
            <a:off x="3191510" y="3280410"/>
            <a:ext cx="2192020" cy="12128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19" idx="3"/>
            <a:endCxn id="29" idx="1"/>
          </p:cNvCxnSpPr>
          <p:nvPr/>
        </p:nvCxnSpPr>
        <p:spPr>
          <a:xfrm>
            <a:off x="3191510" y="3401695"/>
            <a:ext cx="2192020" cy="2705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>
            <a:stCxn id="20" idx="3"/>
            <a:endCxn id="25" idx="1"/>
          </p:cNvCxnSpPr>
          <p:nvPr/>
        </p:nvCxnSpPr>
        <p:spPr>
          <a:xfrm>
            <a:off x="3191510" y="3834130"/>
            <a:ext cx="2192655" cy="9893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>
            <a:stCxn id="20" idx="3"/>
            <a:endCxn id="26" idx="1"/>
          </p:cNvCxnSpPr>
          <p:nvPr/>
        </p:nvCxnSpPr>
        <p:spPr>
          <a:xfrm>
            <a:off x="3191510" y="3834130"/>
            <a:ext cx="2192655" cy="13811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圆角矩形 40"/>
          <p:cNvSpPr/>
          <p:nvPr/>
        </p:nvSpPr>
        <p:spPr>
          <a:xfrm>
            <a:off x="5381625" y="4216400"/>
            <a:ext cx="1459865" cy="4070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bg1"/>
                </a:solidFill>
                <a:sym typeface="+mn-ea"/>
              </a:rPr>
              <a:t>平台化</a:t>
            </a:r>
            <a:endParaRPr lang="zh-CN" altLang="en-US">
              <a:solidFill>
                <a:schemeClr val="bg1"/>
              </a:solidFill>
              <a:sym typeface="+mn-ea"/>
            </a:endParaRPr>
          </a:p>
        </p:txBody>
      </p:sp>
      <p:cxnSp>
        <p:nvCxnSpPr>
          <p:cNvPr id="42" name="直接箭头连接符 41"/>
          <p:cNvCxnSpPr>
            <a:stCxn id="20" idx="3"/>
            <a:endCxn id="41" idx="1"/>
          </p:cNvCxnSpPr>
          <p:nvPr/>
        </p:nvCxnSpPr>
        <p:spPr>
          <a:xfrm>
            <a:off x="3191510" y="3834130"/>
            <a:ext cx="2190115" cy="5861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圆角矩形 43"/>
          <p:cNvSpPr/>
          <p:nvPr/>
        </p:nvSpPr>
        <p:spPr>
          <a:xfrm>
            <a:off x="8990965" y="1668145"/>
            <a:ext cx="1900555" cy="39052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bg1"/>
                </a:solidFill>
                <a:sym typeface="+mn-ea"/>
              </a:rPr>
              <a:t>大掌柜</a:t>
            </a:r>
            <a:endParaRPr lang="zh-CN" altLang="en-US">
              <a:solidFill>
                <a:schemeClr val="bg1"/>
              </a:solidFill>
              <a:sym typeface="+mn-ea"/>
            </a:endParaRPr>
          </a:p>
        </p:txBody>
      </p:sp>
      <p:sp>
        <p:nvSpPr>
          <p:cNvPr id="45" name="圆角矩形 44"/>
          <p:cNvSpPr/>
          <p:nvPr/>
        </p:nvSpPr>
        <p:spPr>
          <a:xfrm>
            <a:off x="8990965" y="2075180"/>
            <a:ext cx="1900555" cy="39052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bg1"/>
                </a:solidFill>
                <a:sym typeface="+mn-ea"/>
              </a:rPr>
              <a:t>站点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经营小高手</a:t>
            </a:r>
            <a:endParaRPr lang="zh-CN" altLang="en-US">
              <a:solidFill>
                <a:schemeClr val="bg1"/>
              </a:solidFill>
              <a:sym typeface="+mn-ea"/>
            </a:endParaRPr>
          </a:p>
        </p:txBody>
      </p:sp>
      <p:sp>
        <p:nvSpPr>
          <p:cNvPr id="46" name="圆角矩形 45"/>
          <p:cNvSpPr/>
          <p:nvPr/>
        </p:nvSpPr>
        <p:spPr>
          <a:xfrm>
            <a:off x="8990965" y="2474595"/>
            <a:ext cx="1900555" cy="39052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bg1"/>
                </a:solidFill>
                <a:sym typeface="+mn-ea"/>
              </a:rPr>
              <a:t>分享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会</a:t>
            </a:r>
            <a:endParaRPr lang="zh-CN" altLang="en-US">
              <a:solidFill>
                <a:schemeClr val="bg1"/>
              </a:solidFill>
              <a:sym typeface="+mn-ea"/>
            </a:endParaRPr>
          </a:p>
        </p:txBody>
      </p:sp>
      <p:sp>
        <p:nvSpPr>
          <p:cNvPr id="47" name="圆角矩形 46"/>
          <p:cNvSpPr/>
          <p:nvPr/>
        </p:nvSpPr>
        <p:spPr>
          <a:xfrm>
            <a:off x="8999855" y="2881630"/>
            <a:ext cx="1900555" cy="39052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bg1"/>
                </a:solidFill>
                <a:sym typeface="+mn-ea"/>
              </a:rPr>
              <a:t>伯乐会</a:t>
            </a:r>
            <a:endParaRPr lang="zh-CN" altLang="en-US">
              <a:solidFill>
                <a:schemeClr val="bg1"/>
              </a:solidFill>
              <a:sym typeface="+mn-ea"/>
            </a:endParaRPr>
          </a:p>
        </p:txBody>
      </p:sp>
      <p:sp>
        <p:nvSpPr>
          <p:cNvPr id="48" name="圆角矩形 47"/>
          <p:cNvSpPr/>
          <p:nvPr/>
        </p:nvSpPr>
        <p:spPr>
          <a:xfrm>
            <a:off x="8999855" y="3288665"/>
            <a:ext cx="1900555" cy="39052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bg1"/>
                </a:solidFill>
                <a:sym typeface="+mn-ea"/>
              </a:rPr>
              <a:t>竞聘述职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会</a:t>
            </a:r>
            <a:endParaRPr lang="zh-CN" altLang="en-US">
              <a:solidFill>
                <a:schemeClr val="bg1"/>
              </a:solidFill>
              <a:sym typeface="+mn-ea"/>
            </a:endParaRPr>
          </a:p>
        </p:txBody>
      </p:sp>
      <p:sp>
        <p:nvSpPr>
          <p:cNvPr id="49" name="圆角矩形 48"/>
          <p:cNvSpPr/>
          <p:nvPr/>
        </p:nvSpPr>
        <p:spPr>
          <a:xfrm>
            <a:off x="8999855" y="3688080"/>
            <a:ext cx="1900555" cy="39052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bg1"/>
                </a:solidFill>
                <a:sym typeface="+mn-ea"/>
              </a:rPr>
              <a:t>金算盘</a:t>
            </a:r>
            <a:endParaRPr lang="zh-CN" altLang="en-US">
              <a:solidFill>
                <a:schemeClr val="bg1"/>
              </a:solidFill>
              <a:sym typeface="+mn-ea"/>
            </a:endParaRPr>
          </a:p>
        </p:txBody>
      </p:sp>
      <p:sp>
        <p:nvSpPr>
          <p:cNvPr id="50" name="圆角矩形 49"/>
          <p:cNvSpPr/>
          <p:nvPr/>
        </p:nvSpPr>
        <p:spPr>
          <a:xfrm>
            <a:off x="9016365" y="4095115"/>
            <a:ext cx="1900555" cy="39052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bg1"/>
                </a:solidFill>
                <a:sym typeface="+mn-ea"/>
              </a:rPr>
              <a:t>人才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档案</a:t>
            </a:r>
            <a:endParaRPr lang="zh-CN" altLang="en-US">
              <a:solidFill>
                <a:schemeClr val="bg1"/>
              </a:solidFill>
              <a:sym typeface="+mn-ea"/>
            </a:endParaRPr>
          </a:p>
        </p:txBody>
      </p:sp>
      <p:sp>
        <p:nvSpPr>
          <p:cNvPr id="51" name="圆角矩形 50"/>
          <p:cNvSpPr/>
          <p:nvPr/>
        </p:nvSpPr>
        <p:spPr>
          <a:xfrm>
            <a:off x="9016365" y="4502150"/>
            <a:ext cx="1900555" cy="39052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bg1"/>
                </a:solidFill>
                <a:sym typeface="+mn-ea"/>
              </a:rPr>
              <a:t>入转调离</a:t>
            </a:r>
            <a:endParaRPr lang="zh-CN" altLang="en-US">
              <a:solidFill>
                <a:schemeClr val="bg1"/>
              </a:solidFill>
              <a:sym typeface="+mn-ea"/>
            </a:endParaRPr>
          </a:p>
        </p:txBody>
      </p:sp>
      <p:cxnSp>
        <p:nvCxnSpPr>
          <p:cNvPr id="56" name="直接箭头连接符 55"/>
          <p:cNvCxnSpPr>
            <a:stCxn id="27" idx="3"/>
            <a:endCxn id="44" idx="1"/>
          </p:cNvCxnSpPr>
          <p:nvPr/>
        </p:nvCxnSpPr>
        <p:spPr>
          <a:xfrm flipV="1">
            <a:off x="6842760" y="1863725"/>
            <a:ext cx="2148205" cy="10096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/>
          <p:cNvCxnSpPr>
            <a:stCxn id="27" idx="3"/>
            <a:endCxn id="45" idx="1"/>
          </p:cNvCxnSpPr>
          <p:nvPr/>
        </p:nvCxnSpPr>
        <p:spPr>
          <a:xfrm flipV="1">
            <a:off x="6842760" y="2270760"/>
            <a:ext cx="2148205" cy="6026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/>
          <p:cNvCxnSpPr>
            <a:stCxn id="27" idx="3"/>
            <a:endCxn id="46" idx="1"/>
          </p:cNvCxnSpPr>
          <p:nvPr/>
        </p:nvCxnSpPr>
        <p:spPr>
          <a:xfrm flipV="1">
            <a:off x="6842760" y="2670175"/>
            <a:ext cx="2148205" cy="203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/>
          <p:cNvCxnSpPr>
            <a:stCxn id="27" idx="3"/>
            <a:endCxn id="47" idx="1"/>
          </p:cNvCxnSpPr>
          <p:nvPr/>
        </p:nvCxnSpPr>
        <p:spPr>
          <a:xfrm>
            <a:off x="6842760" y="2873375"/>
            <a:ext cx="2157095" cy="2038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/>
          <p:cNvCxnSpPr>
            <a:stCxn id="27" idx="3"/>
            <a:endCxn id="48" idx="1"/>
          </p:cNvCxnSpPr>
          <p:nvPr/>
        </p:nvCxnSpPr>
        <p:spPr>
          <a:xfrm>
            <a:off x="6842760" y="2873375"/>
            <a:ext cx="2157095" cy="61087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/>
          <p:cNvCxnSpPr>
            <a:endCxn id="49" idx="1"/>
          </p:cNvCxnSpPr>
          <p:nvPr/>
        </p:nvCxnSpPr>
        <p:spPr>
          <a:xfrm>
            <a:off x="6791325" y="2857500"/>
            <a:ext cx="2208530" cy="10261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61"/>
          <p:cNvCxnSpPr>
            <a:endCxn id="50" idx="1"/>
          </p:cNvCxnSpPr>
          <p:nvPr/>
        </p:nvCxnSpPr>
        <p:spPr>
          <a:xfrm>
            <a:off x="6807835" y="2857500"/>
            <a:ext cx="2208530" cy="14331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/>
          <p:cNvCxnSpPr>
            <a:endCxn id="51" idx="1"/>
          </p:cNvCxnSpPr>
          <p:nvPr/>
        </p:nvCxnSpPr>
        <p:spPr>
          <a:xfrm>
            <a:off x="6791325" y="2806065"/>
            <a:ext cx="2225040" cy="18916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/>
          <p:cNvSpPr txBox="1"/>
          <p:nvPr/>
        </p:nvSpPr>
        <p:spPr>
          <a:xfrm>
            <a:off x="2226310" y="2499995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>
                <a:solidFill>
                  <a:srgbClr val="FF0000"/>
                </a:solidFill>
              </a:rPr>
              <a:t>战略</a:t>
            </a:r>
            <a:endParaRPr lang="zh-CN" altLang="en-US" sz="2400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5715000" y="2058670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>
                <a:solidFill>
                  <a:srgbClr val="FF0000"/>
                </a:solidFill>
              </a:rPr>
              <a:t>蓝图</a:t>
            </a:r>
            <a:endParaRPr lang="zh-CN" altLang="en-US" sz="2400">
              <a:solidFill>
                <a:srgbClr val="FF0000"/>
              </a:solidFill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9570720" y="1022985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>
                <a:solidFill>
                  <a:srgbClr val="FF0000"/>
                </a:solidFill>
              </a:rPr>
              <a:t>产品</a:t>
            </a:r>
            <a:endParaRPr lang="zh-CN" altLang="en-US" sz="240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  <p:bldP spid="29" grpId="0" animBg="1"/>
      <p:bldP spid="41" grpId="0" animBg="1"/>
      <p:bldP spid="65" grpId="0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66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Arial"/>
        <a:ea typeface="站酷文艺体"/>
        <a:cs typeface=""/>
      </a:majorFont>
      <a:minorFont>
        <a:latin typeface="Arial"/>
        <a:ea typeface="站酷文艺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8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Arial"/>
        <a:ea typeface="站酷文艺体"/>
        <a:cs typeface=""/>
      </a:majorFont>
      <a:minorFont>
        <a:latin typeface="Arial"/>
        <a:ea typeface="站酷文艺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6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Butler"/>
        <a:ea typeface="思源黑体 Bold"/>
        <a:cs typeface=""/>
      </a:majorFont>
      <a:minorFont>
        <a:latin typeface="Butler"/>
        <a:ea typeface="思源黑体 Extra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7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">
      <a:majorFont>
        <a:latin typeface="思源宋体 CN"/>
        <a:ea typeface="思源黑体 CN Bold"/>
        <a:cs typeface=""/>
      </a:majorFont>
      <a:minorFont>
        <a:latin typeface="思源宋体 CN"/>
        <a:ea typeface="思源黑体 C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3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Butler"/>
        <a:ea typeface="Noto Sans S Chinese Bold"/>
        <a:cs typeface=""/>
      </a:majorFont>
      <a:minorFont>
        <a:latin typeface="Butler"/>
        <a:ea typeface="Noto Sans S Chinese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9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Arial"/>
        <a:ea typeface="站酷文艺体"/>
        <a:cs typeface=""/>
      </a:majorFont>
      <a:minorFont>
        <a:latin typeface="Arial"/>
        <a:ea typeface="站酷文艺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思源宋体 CN"/>
        <a:ea typeface="Source Han Sans Regular"/>
        <a:cs typeface=""/>
      </a:majorFont>
      <a:minorFont>
        <a:latin typeface="思源宋体 CN"/>
        <a:ea typeface="Source Han Sans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2462</Words>
  <Application>WPS 演示</Application>
  <PresentationFormat>宽屏</PresentationFormat>
  <Paragraphs>398</Paragraphs>
  <Slides>36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26</vt:i4>
      </vt:variant>
      <vt:variant>
        <vt:lpstr>主题</vt:lpstr>
      </vt:variant>
      <vt:variant>
        <vt:i4>8</vt:i4>
      </vt:variant>
      <vt:variant>
        <vt:lpstr>幻灯片标题</vt:lpstr>
      </vt:variant>
      <vt:variant>
        <vt:i4>36</vt:i4>
      </vt:variant>
    </vt:vector>
  </HeadingPairs>
  <TitlesOfParts>
    <vt:vector size="70" baseType="lpstr">
      <vt:lpstr>Arial</vt:lpstr>
      <vt:lpstr>宋体</vt:lpstr>
      <vt:lpstr>Wingdings</vt:lpstr>
      <vt:lpstr>仿宋</vt:lpstr>
      <vt:lpstr>方正仿宋_GBK</vt:lpstr>
      <vt:lpstr>思源黑体 ExtraLight</vt:lpstr>
      <vt:lpstr>汉仪中黑KW</vt:lpstr>
      <vt:lpstr>Butler</vt:lpstr>
      <vt:lpstr>微软雅黑</vt:lpstr>
      <vt:lpstr>汉仪旗黑</vt:lpstr>
      <vt:lpstr>宋体</vt:lpstr>
      <vt:lpstr>Arial Unicode MS</vt:lpstr>
      <vt:lpstr>等线</vt:lpstr>
      <vt:lpstr>汉仪中等线KW</vt:lpstr>
      <vt:lpstr>等线 Light</vt:lpstr>
      <vt:lpstr>站酷文艺体</vt:lpstr>
      <vt:lpstr>思源黑体 Bold</vt:lpstr>
      <vt:lpstr>思源宋体 CN</vt:lpstr>
      <vt:lpstr>汉仪书宋二KW</vt:lpstr>
      <vt:lpstr>思源黑体 CN Bold</vt:lpstr>
      <vt:lpstr>思源黑体 CN Regular</vt:lpstr>
      <vt:lpstr>Noto Sans S Chinese Bold</vt:lpstr>
      <vt:lpstr>苹方-简</vt:lpstr>
      <vt:lpstr>Source Han Sans Regular</vt:lpstr>
      <vt:lpstr>Calibri</vt:lpstr>
      <vt:lpstr>Helvetica Neue</vt:lpstr>
      <vt:lpstr>Office 主题​​</vt:lpstr>
      <vt:lpstr>1_Office 主题​​</vt:lpstr>
      <vt:lpstr>8_Office 主题​​</vt:lpstr>
      <vt:lpstr>6_Office 主题​​</vt:lpstr>
      <vt:lpstr>7_Office 主题​​</vt:lpstr>
      <vt:lpstr>3_Office 主题​​</vt:lpstr>
      <vt:lpstr>9_Office 主题​​</vt:lpstr>
      <vt:lpstr>2_Office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樊 谕</dc:creator>
  <cp:lastModifiedBy>望哥1404044633</cp:lastModifiedBy>
  <cp:revision>250</cp:revision>
  <dcterms:created xsi:type="dcterms:W3CDTF">2023-04-12T00:49:58Z</dcterms:created>
  <dcterms:modified xsi:type="dcterms:W3CDTF">2023-04-12T00:49:58Z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2052-5.0.0.7550</vt:lpwstr>
  </property>
  <property fmtid="{D5CDD505-2E9C-101B-9397-08002B2CF9AE}" pid="3" name="ICV">
    <vt:lpwstr>7F61A04F195348C3983F5C14405F092D</vt:lpwstr>
  </property>
</Properties>
</file>

<file path=docProps/thumbnail.jpeg>
</file>